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4" r:id="rId4"/>
    <p:sldId id="265" r:id="rId5"/>
    <p:sldId id="321" r:id="rId6"/>
    <p:sldId id="267" r:id="rId7"/>
    <p:sldId id="313" r:id="rId8"/>
    <p:sldId id="271" r:id="rId9"/>
    <p:sldId id="273" r:id="rId10"/>
    <p:sldId id="324" r:id="rId11"/>
    <p:sldId id="323" r:id="rId12"/>
    <p:sldId id="291" r:id="rId13"/>
    <p:sldId id="318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319" r:id="rId25"/>
    <p:sldId id="285" r:id="rId26"/>
    <p:sldId id="312" r:id="rId27"/>
    <p:sldId id="286" r:id="rId28"/>
    <p:sldId id="287" r:id="rId29"/>
    <p:sldId id="320" r:id="rId30"/>
    <p:sldId id="288" r:id="rId31"/>
    <p:sldId id="289" r:id="rId32"/>
    <p:sldId id="290" r:id="rId33"/>
    <p:sldId id="296" r:id="rId34"/>
    <p:sldId id="297" r:id="rId35"/>
    <p:sldId id="298" r:id="rId36"/>
    <p:sldId id="301" r:id="rId37"/>
    <p:sldId id="302" r:id="rId38"/>
    <p:sldId id="303" r:id="rId39"/>
    <p:sldId id="304" r:id="rId40"/>
    <p:sldId id="305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64475" autoAdjust="0"/>
  </p:normalViewPr>
  <p:slideViewPr>
    <p:cSldViewPr snapToGrid="0">
      <p:cViewPr varScale="1">
        <p:scale>
          <a:sx n="75" d="100"/>
          <a:sy n="75" d="100"/>
        </p:scale>
        <p:origin x="1980" y="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39645-B27F-4BEF-AFB0-8448F3BF754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EC7-7620-4300-A5C5-1A2C40A9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Good morning everyone.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Thank</a:t>
            </a:r>
            <a:r>
              <a:rPr lang="en-US" altLang="zh-CN" baseline="0" dirty="0" smtClean="0"/>
              <a:t> you so much</a:t>
            </a:r>
            <a:r>
              <a:rPr lang="en-US" altLang="zh-CN" dirty="0" smtClean="0"/>
              <a:t> for coming</a:t>
            </a:r>
            <a:r>
              <a:rPr lang="en-US" altLang="zh-CN" baseline="0" dirty="0" smtClean="0"/>
              <a:t> to my talk.</a:t>
            </a:r>
            <a:r>
              <a:rPr lang="en-US" altLang="zh-CN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My name is Wenming Wu</a:t>
            </a:r>
            <a:r>
              <a:rPr lang="en-US" altLang="zh-CN" baseline="0" dirty="0" smtClean="0"/>
              <a:t>. </a:t>
            </a:r>
            <a:r>
              <a:rPr lang="en-US" altLang="zh-CN" dirty="0" smtClean="0"/>
              <a:t>Today</a:t>
            </a:r>
            <a:r>
              <a:rPr lang="en-US" altLang="zh-CN" baseline="0" dirty="0" smtClean="0"/>
              <a:t> I will present our work titled “</a:t>
            </a:r>
            <a:r>
              <a:rPr lang="en-US" altLang="zh-CN" sz="1200" dirty="0" smtClean="0">
                <a:effectLst/>
              </a:rPr>
              <a:t>MIQP-based Layout Design for Building Interiors</a:t>
            </a:r>
            <a:r>
              <a:rPr lang="en-US" altLang="zh-CN" baseline="0" dirty="0" smtClean="0"/>
              <a:t>” here.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3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Programming or Quadratic Programming is very good to handle the continuous aspect of the layout problem.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non-overlap constraint can be easily formulated, if we know the relative relationship of two rooms.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example, we know that the room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the left of the room j.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difficulty of formulating the non-overlap constraint during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layout optimization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we have no prior knowledge of which case to use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need a formulation to encode all four discrete options at once. This is where discrete or integer variables can help.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This is our solution to the problem.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introduce four binary variables to represent four possible relationships between two rooms.</a:t>
                </a:r>
                <a:r>
                  <a:rPr lang="zh-CN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 altLang="zh-CN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the same case on the left, we only need that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binary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variable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sup>
                    </m:sSubSup>
                  </m:oMath>
                </a14:m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equals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to 1.</a:t>
                </a:r>
              </a:p>
              <a:p>
                <a:endParaRPr lang="en-US" altLang="zh-CN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Here the big M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a large constant to ensure there is no overlap between two rooms in a certain direction when the corresponding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variable equals to 1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inequality is always established when the corresponding binary variable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equals to 0.</a:t>
                </a:r>
                <a:r>
                  <a:rPr lang="en-US" altLang="zh-CN" dirty="0" smtClean="0"/>
                  <a:t> 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power of MIQP is that it can assign variables to choose between discrete options in the solver.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therefore explore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huge number of discrete configurations in the solver.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This is our solution to the problem.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introduce four binary variables to represent four possible relationships between two rooms.</a:t>
                </a:r>
                <a:r>
                  <a:rPr lang="zh-CN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 altLang="zh-CN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the same case on the left, we only need that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US" altLang="zh-CN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binary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variable  </a:t>
                </a:r>
                <a:r>
                  <a:rPr lang="zh-CN" alt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𝝈</a:t>
                </a:r>
                <a:r>
                  <a:rPr lang="en-US" altLang="zh-CN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_(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𝒊,𝒋</a:t>
                </a:r>
                <a:r>
                  <a:rPr lang="en-US" altLang="zh-CN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en-US" altLang="zh-CN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𝑳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equals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to 1.</a:t>
                </a:r>
              </a:p>
              <a:p>
                <a:endParaRPr lang="en-US" altLang="zh-CN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Here the big M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a large constant to ensure there is no overlap between two rooms in a certain direction when the corresponding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variable equals to 1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inequality is always established when equals to 0.</a:t>
                </a:r>
                <a:r>
                  <a:rPr lang="en-US" altLang="zh-CN" dirty="0" smtClean="0"/>
                  <a:t> 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power of MIQP is that it can assign variables to choose between discrete options in the solver.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therefore explore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huge number of discrete configurations in the solver.</a:t>
                </a: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altLang="zh-CN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7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’s take a look at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of 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framework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generates a floorplan given an outline and high-level constraints, 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</a:t>
            </a:r>
            <a:r>
              <a:rPr lang="en-US" altLang="zh-CN" sz="1200" dirty="0" smtClean="0"/>
              <a:t>room size, room position and room adjacency.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 shows an initial layout and Level 2 shows the layout including local refinements. 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1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explain the basic algorithm of our approach.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61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parametric layout representation of interior layouts that is more general than previous methods.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layout of a building consists of its domain given as an axis-aligned polygon and rooms.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The domain and each room are defined by an array of vertices.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91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the model better suitable for optimization,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introduce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 objects</a:t>
            </a:r>
            <a:r>
              <a:rPr lang="en-US" altLang="zh-CN" dirty="0" smtClean="0"/>
              <a:t> called</a:t>
            </a:r>
            <a:r>
              <a:rPr lang="en-US" altLang="zh-CN" baseline="0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 rectangles which are the basic elements of a layout.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polygonal room can be represented as the union of a set of room rectangles with the same label.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Given the layout domain, the goal of the layout design problem is to arrange a set of room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en-US" altLang="zh-CN" dirty="0" smtClean="0"/>
              <a:t>s inside of the domain according to some constraints.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introduce our algorithm starting from the simplest case in which both the layout domain and rooms are rectangles.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consider the layout to be valid if it satisfies two basic constraints.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inside constraint ensures that all rooms are inside of the boundary.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15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second one is</a:t>
            </a:r>
            <a:r>
              <a:rPr lang="en-US" altLang="zh-CN" baseline="0" dirty="0" smtClean="0"/>
              <a:t> the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non-overlap constraint. We have discussed this constraint in the first part, and we skip it here.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 call layouts that satisfy the constraints "valid layouts" and our objective function specifies that we prefer layouts that cover the domain as much as 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our basic formulation, </a:t>
            </a:r>
            <a:r>
              <a:rPr lang="en-US" altLang="zh-CN" dirty="0" smtClean="0"/>
              <a:t>and minimizing this</a:t>
            </a:r>
            <a:r>
              <a:rPr lang="en-US" altLang="zh-CN" baseline="0" dirty="0" smtClean="0"/>
              <a:t> MIQP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en-US" altLang="zh-CN" baseline="0" dirty="0" smtClean="0"/>
              <a:t> with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constraints,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obtain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layout from the basic formulation.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dirty="0" smtClean="0"/>
              <a:t>We also</a:t>
            </a:r>
            <a:r>
              <a:rPr lang="en-US" altLang="zh-CN" i="0" baseline="0" dirty="0" smtClean="0"/>
              <a:t> </a:t>
            </a:r>
            <a:r>
              <a:rPr lang="en-US" altLang="zh-CN" i="0" dirty="0" smtClean="0"/>
              <a:t>model five optional high-level constraints. The first one is size control.</a:t>
            </a:r>
          </a:p>
          <a:p>
            <a:endParaRPr lang="en-US" altLang="zh-CN" i="0" dirty="0" smtClean="0"/>
          </a:p>
          <a:p>
            <a:r>
              <a:rPr lang="en-US" altLang="zh-CN" i="0" dirty="0" smtClean="0"/>
              <a:t>The range of the room size can be constrained by providing the minimum and maximum values of width and depth.</a:t>
            </a:r>
          </a:p>
          <a:p>
            <a:endParaRPr lang="en-US" altLang="zh-CN" i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can also specify target sizes for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room.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compute the size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of rooms for the optimization.</a:t>
            </a:r>
            <a:r>
              <a:rPr lang="en-US" altLang="zh-CN" i="0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First,</a:t>
            </a:r>
            <a:r>
              <a:rPr lang="en-US" altLang="zh-CN" baseline="0" dirty="0" smtClean="0"/>
              <a:t> I will introduce the motivation of our work and show some related work.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provide the room aspect-ratio constraint to avoid generating rooms that are too wide or too narrow.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set the minimum and maximum aspect ratios between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 and depth.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 a binary variable for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room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distinguish between the two possible orientations of the room rectangle..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3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position constraint requires the room to cover a single point or multiple points specified by the user.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 a boundary constraint that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the room to be adjacent to at least one of the user specified edges of the domain polygon.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suppose that the edge is a bottom edge,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introduce a binary variable</a:t>
            </a:r>
            <a:r>
              <a:rPr lang="en-US" altLang="zh-CN" dirty="0" smtClean="0"/>
              <a:t> to indicate if that the room</a:t>
            </a:r>
            <a:r>
              <a:rPr lang="en-US" altLang="zh-CN" baseline="0" dirty="0" smtClean="0"/>
              <a:t> is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adjacent to edge k or not.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2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user can also specify two rooms to be adjacent.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Here c</a:t>
            </a:r>
            <a:r>
              <a:rPr lang="en-US" altLang="zh-CN" baseline="0" dirty="0" smtClean="0"/>
              <a:t> is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length, the common edge between the two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 rooms.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length is important to ensure that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enough space for adding a door between two rooms.</a:t>
            </a:r>
            <a:r>
              <a:rPr lang="en-US" altLang="zh-CN" dirty="0" smtClean="0"/>
              <a:t>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binary variable that determines the connect direction automatically.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 variabl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denotes a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horizontal or vertical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connection.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final objective function is defined as the combination of coverage term and size error term subject to a set of linear constraints expressed before. </a:t>
            </a:r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Minimizing this</a:t>
            </a:r>
            <a:r>
              <a:rPr lang="en-US" altLang="zh-CN" baseline="0" dirty="0" smtClean="0"/>
              <a:t> MIQP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  <a:r>
              <a:rPr lang="en-US" altLang="zh-CN" baseline="0" dirty="0" smtClean="0"/>
              <a:t> with several </a:t>
            </a:r>
            <a:r>
              <a:rPr lang="en-US" altLang="zh-CN" dirty="0" smtClean="0"/>
              <a:t>high-level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constraints,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obtain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more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 and more real layout.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07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introduce</a:t>
            </a:r>
            <a:r>
              <a:rPr lang="en-US" altLang="zh-CN" baseline="0" dirty="0" smtClean="0"/>
              <a:t> the hierarchical algorithm from the basic algorithm.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5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propose a hierarchical framework to extend the basic method to improve the detail of each room.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from the empty layout domain, and user-specified high-level constraints, </a:t>
            </a:r>
            <a:r>
              <a:rPr lang="en-US" altLang="zh-CN" dirty="0" smtClean="0"/>
              <a:t>we first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 an interior layout on the first level.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red region that is not covered by any room, </a:t>
            </a:r>
            <a:r>
              <a:rPr lang="en-US" altLang="zh-CN" dirty="0" smtClean="0"/>
              <a:t>and we select the sub-region for further improvement.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87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initialize the layout optimization by separating rooms in the sub-domain.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constraints for rectangular rooms in the subdomain are updated.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apply the same method to generate the new layout in the sub-domain.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repeat this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procedure to get the final layout.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7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apply a hierarchical framework for large-scale layout generation.</a:t>
            </a:r>
            <a:r>
              <a:rPr lang="en-US" altLang="zh-CN" i="0" dirty="0" smtClean="0"/>
              <a:t> </a:t>
            </a:r>
          </a:p>
          <a:p>
            <a:endParaRPr lang="en-US" altLang="zh-CN" i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an empty layout domain with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obstacles,</a:t>
            </a:r>
          </a:p>
          <a:p>
            <a:endParaRPr lang="en-US" altLang="zh-CN" i="0" dirty="0" smtClean="0"/>
          </a:p>
          <a:p>
            <a:r>
              <a:rPr lang="en-US" altLang="zh-CN" i="0" dirty="0" smtClean="0"/>
              <a:t>We generate</a:t>
            </a:r>
            <a:r>
              <a:rPr lang="en-US" altLang="zh-CN" i="0" baseline="0" dirty="0" smtClean="0"/>
              <a:t> a layout of the shopping mall.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4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main idea is to generate the layout for regions first, and then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the layout inside each region.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layout domain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 for regions, we apply the hierarchical framework to generate the layout for each region.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whole process of the generation.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1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Finally, 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 show some results and present short conclusions.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research addresses the problem of layout computation.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are particularly interested in real-world building layouts,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such as residential building layouts and floorplans of large publicly accessible buildings.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apartment layouts are generated by our algorithm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that we can generate different results for the same input.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3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 interior layout of a bungalow-style house is generated by our algorithm.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56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is an example of a two-story house.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16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test our method on large-scale examples, such as office building.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4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Shopping mall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1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And supermarket.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8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perform a comparison with stochastic optimization used in previous work. Here are layouts generated by our method and the stochastic method.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stochastic method took 10 times longer than our method in this test.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Still, for the layout generated by the stochastic method, there is a small region not covered by any room, and there are several rooms too small to add furniture.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06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performance comparison between the stochastic method and ours.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stochastic method, the running time increases significantly when the complexity of the problem increases.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According to the comparison, for large-scale layouts, our method is multiple orders of magnitude faster than the stochastic method.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9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our approach works well in general, it does have some specific limitations that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 areas for future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cannot handle non axis‐aligned polygons in the current stage.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possible approach is to apply shape deformations to generate rooms in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 shapes.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77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conclusion, we propose </a:t>
            </a:r>
            <a:r>
              <a:rPr lang="en-US" altLang="zh-CN" sz="1200" b="0" dirty="0" smtClean="0">
                <a:solidFill>
                  <a:schemeClr val="tx1"/>
                </a:solidFill>
              </a:rPr>
              <a:t>a layout computation method that is much faster than previous work built on stochastic optimization.</a:t>
            </a:r>
            <a:br>
              <a:rPr lang="en-US" altLang="zh-CN" sz="1200" b="0" dirty="0" smtClean="0">
                <a:solidFill>
                  <a:schemeClr val="tx1"/>
                </a:solidFill>
              </a:rPr>
            </a:br>
            <a:endParaRPr lang="en-US" altLang="zh-CN" sz="1200" b="0" dirty="0" smtClean="0">
              <a:solidFill>
                <a:schemeClr val="tx1"/>
              </a:solidFill>
            </a:endParaRPr>
          </a:p>
          <a:p>
            <a:r>
              <a:rPr lang="en-US" altLang="zh-CN" sz="1200" b="0" dirty="0" smtClean="0">
                <a:solidFill>
                  <a:schemeClr val="tx1"/>
                </a:solidFill>
              </a:rPr>
              <a:t>We propose a parametric representation of interior layouts that is more general than previous methods built on tiling.</a:t>
            </a:r>
          </a:p>
          <a:p>
            <a:endParaRPr lang="en-US" altLang="zh-CN" sz="1200" b="0" dirty="0" smtClean="0">
              <a:solidFill>
                <a:schemeClr val="tx1"/>
              </a:solidFill>
            </a:endParaRPr>
          </a:p>
          <a:p>
            <a:r>
              <a:rPr lang="en-US" altLang="zh-CN" sz="1200" b="0" dirty="0" smtClean="0">
                <a:solidFill>
                  <a:schemeClr val="tx1"/>
                </a:solidFill>
              </a:rPr>
              <a:t>We can generate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scale layouts than previous work</a:t>
            </a:r>
            <a:r>
              <a:rPr lang="en-US" altLang="zh-CN" sz="1200" b="0" dirty="0" smtClean="0">
                <a:solidFill>
                  <a:schemeClr val="tx1"/>
                </a:solidFill>
              </a:rPr>
              <a:t>.</a:t>
            </a:r>
            <a:endParaRPr lang="zh-CN" altLang="en-US" sz="1200" b="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24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Traditionally</a:t>
            </a:r>
            <a:r>
              <a:rPr lang="en-US" altLang="zh-CN" baseline="0" dirty="0" smtClean="0"/>
              <a:t>, </a:t>
            </a:r>
            <a:r>
              <a:rPr lang="en-US" altLang="zh-CN" dirty="0" smtClean="0"/>
              <a:t>architectura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layouts are designed using interactive design software.</a:t>
            </a:r>
            <a:endParaRPr lang="zh-CN" altLang="en-US" dirty="0" smtClean="0"/>
          </a:p>
          <a:p>
            <a:endParaRPr lang="en-US" altLang="zh-CN" baseline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an iterative trial-and-error process that requires significant expertise,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experience, and intuition.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it’s a time-consuming process that usually takes from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couple of days to several weeks.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would like to automate a part of the design process, by computing layouts from a set of given constraints and objectives.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4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+mn-ea"/>
              </a:rPr>
              <a:t>Thanks for your attention.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9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+mn-ea"/>
              </a:rPr>
              <a:t>We would like to thank these funding agencies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their contribution to this project.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+mn-ea"/>
              </a:rPr>
              <a:t>Now I am</a:t>
            </a:r>
            <a:r>
              <a:rPr lang="en-US" altLang="zh-CN" baseline="0" dirty="0" smtClean="0">
                <a:ea typeface="+mn-ea"/>
              </a:rPr>
              <a:t> pleased to answer your questions.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reiterate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problem </a:t>
            </a:r>
            <a:r>
              <a:rPr lang="en-US" altLang="zh-CN" baseline="0" dirty="0" smtClean="0"/>
              <a:t>statement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follows.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an outline and a list of high-level constraints,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constraint, aspect ratio constraint, boundary constraint and adjacency constraint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input</a:t>
            </a:r>
            <a:r>
              <a:rPr lang="en-US" altLang="zh-CN" i="0" dirty="0" smtClean="0"/>
              <a:t> ,</a:t>
            </a:r>
            <a:r>
              <a:rPr lang="en-US" altLang="zh-CN" i="0" baseline="0" dirty="0" smtClean="0"/>
              <a:t> </a:t>
            </a:r>
          </a:p>
          <a:p>
            <a:endParaRPr lang="en-US" altLang="zh-CN" i="0" baseline="0" dirty="0" smtClean="0"/>
          </a:p>
          <a:p>
            <a:r>
              <a:rPr lang="en-US" altLang="zh-CN" i="0" baseline="0" dirty="0" smtClean="0"/>
              <a:t>how to generate an interior layout satisfying these constraints?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 problem of floor plan computation can be posed as designing the room layout of a building starting from the property boundaries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or the building mass model or footprint.  And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</a:t>
            </a:r>
            <a:r>
              <a:rPr lang="en-US" altLang="zh-CN" dirty="0" smtClean="0"/>
              <a:t>layout modeling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seen as an extension of the architectural </a:t>
            </a:r>
            <a:r>
              <a:rPr lang="en-US" altLang="zh-CN" dirty="0" smtClean="0"/>
              <a:t>floorplan design.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While there is a lot of work on layout computation in computer graphics, only a few papers offer a solution to the core problem.</a:t>
            </a:r>
            <a:endParaRPr lang="en-US" altLang="zh-CN" baseline="0" dirty="0" smtClean="0"/>
          </a:p>
          <a:p>
            <a:endParaRPr lang="zh-CN" altLang="en-US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Merrell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’s work is most relevant to our work.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use a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method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synthesize a layout.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general, stochastic search is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popular approach in layout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optimization. </a:t>
            </a:r>
          </a:p>
          <a:p>
            <a:endParaRPr lang="en-US" altLang="zh-CN" dirty="0" smtClean="0"/>
          </a:p>
          <a:p>
            <a:pPr algn="l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problem of this approach is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 </a:t>
            </a:r>
            <a:r>
              <a:rPr lang="en-US" altLang="zh-CN" sz="1200" b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not suitable for large-scale layouts.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 method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powerful enough to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 layout problems.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’s work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applies linear integer programming to generate urban layouts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>
                <a:latin typeface="Corbel" panose="020B0503020204020204" pitchFamily="34" charset="0"/>
              </a:rPr>
              <a:t>with deformable templates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dirty="0" smtClean="0"/>
              <a:t>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tilling-based approach can scale better to large-scale layouts.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only use pre-defined room templates.</a:t>
            </a:r>
            <a:r>
              <a:rPr lang="en-US" altLang="zh-CN" dirty="0" smtClean="0"/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 layout optimization problem as a mixed integer quadratic programming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en-US" altLang="zh-CN" dirty="0" smtClean="0"/>
              <a:t>alled</a:t>
            </a:r>
            <a:r>
              <a:rPr lang="en-US" altLang="zh-CN" baseline="0" dirty="0" smtClean="0"/>
              <a:t> MIQP-based optimization.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endParaRPr lang="en-US" altLang="zh-CN" sz="1200" dirty="0" smtClean="0">
              <a:solidFill>
                <a:schemeClr val="tx1"/>
              </a:solidFill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layout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method that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overcomes both the scalability problem 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methods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restriction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of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tiling-based approaches at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same time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7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5"/>
            <a:ext cx="12192000" cy="686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07" y="316534"/>
            <a:ext cx="11694436" cy="170396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29" y="2298276"/>
            <a:ext cx="11704014" cy="760139"/>
          </a:xfrm>
        </p:spPr>
        <p:txBody>
          <a:bodyPr anchor="t"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964" y="4864984"/>
            <a:ext cx="6605369" cy="224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94" y="4554443"/>
            <a:ext cx="2865120" cy="2303557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26729" y="3336193"/>
            <a:ext cx="9997134" cy="20204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5"/>
            <a:ext cx="12192000" cy="686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07" y="316534"/>
            <a:ext cx="11694436" cy="170396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29" y="2298276"/>
            <a:ext cx="11704014" cy="760139"/>
          </a:xfrm>
        </p:spPr>
        <p:txBody>
          <a:bodyPr anchor="t"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964" y="4864984"/>
            <a:ext cx="6605369" cy="224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26729" y="3336193"/>
            <a:ext cx="9997134" cy="20204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505700" y="3914283"/>
            <a:ext cx="4374904" cy="2644828"/>
          </a:xfrm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24363" y="2051316"/>
            <a:ext cx="7943274" cy="1396155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124363" y="3834389"/>
            <a:ext cx="7943274" cy="140436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50050" r="8549" b="9639"/>
          <a:stretch/>
        </p:blipFill>
        <p:spPr>
          <a:xfrm rot="10800000">
            <a:off x="0" y="-18555"/>
            <a:ext cx="12192000" cy="115539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 rot="10800000">
            <a:off x="0" y="409575"/>
            <a:ext cx="12192000" cy="727262"/>
          </a:xfrm>
          <a:prstGeom prst="rect">
            <a:avLst/>
          </a:prstGeom>
          <a:gradFill>
            <a:gsLst>
              <a:gs pos="24000">
                <a:schemeClr val="bg1">
                  <a:alpha val="13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13" y="-115117"/>
            <a:ext cx="3486113" cy="1185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315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3426" y="2356117"/>
            <a:ext cx="6076950" cy="1396155"/>
          </a:xfrm>
        </p:spPr>
        <p:txBody>
          <a:bodyPr anchor="b">
            <a:normAutofit/>
          </a:bodyPr>
          <a:lstStyle>
            <a:lvl1pPr algn="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3426" y="3872489"/>
            <a:ext cx="6076950" cy="1404361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50050" r="8549" b="9639"/>
          <a:stretch/>
        </p:blipFill>
        <p:spPr>
          <a:xfrm rot="10800000">
            <a:off x="0" y="-18555"/>
            <a:ext cx="12192000" cy="115539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 rot="10800000">
            <a:off x="0" y="409575"/>
            <a:ext cx="12192000" cy="727262"/>
          </a:xfrm>
          <a:prstGeom prst="rect">
            <a:avLst/>
          </a:prstGeom>
          <a:gradFill>
            <a:gsLst>
              <a:gs pos="24000">
                <a:schemeClr val="bg1">
                  <a:alpha val="13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245898" y="2040058"/>
            <a:ext cx="3664862" cy="3664862"/>
          </a:xfrm>
          <a:ln w="57150">
            <a:solidFill>
              <a:schemeClr val="accent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13" y="-115117"/>
            <a:ext cx="3486113" cy="1185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48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7AD14076-261D-44E2-B486-4068BDBB86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50050" r="8549" b="9639"/>
          <a:stretch/>
        </p:blipFill>
        <p:spPr>
          <a:xfrm>
            <a:off x="0" y="6142892"/>
            <a:ext cx="12192000" cy="71510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142892"/>
            <a:ext cx="12192000" cy="715108"/>
          </a:xfrm>
          <a:prstGeom prst="rect">
            <a:avLst/>
          </a:prstGeom>
          <a:gradFill>
            <a:gsLst>
              <a:gs pos="24000">
                <a:schemeClr val="bg1">
                  <a:alpha val="13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8031"/>
            <a:ext cx="10515600" cy="451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9177" y="6411204"/>
            <a:ext cx="5433646" cy="30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3599" y="6411203"/>
            <a:ext cx="2259227" cy="30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7AD14076-261D-44E2-B486-4068BDBB86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5"/>
          <a:stretch/>
        </p:blipFill>
        <p:spPr>
          <a:xfrm>
            <a:off x="33356" y="6282834"/>
            <a:ext cx="684194" cy="5472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8648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1" r:id="rId3"/>
    <p:sldLayoutId id="2147483653" r:id="rId4"/>
    <p:sldLayoutId id="214748365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4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.png"/><Relationship Id="rId4" Type="http://schemas.openxmlformats.org/officeDocument/2006/relationships/image" Target="../media/image24.em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MIQP-based Layout Design for </a:t>
            </a:r>
            <a:br>
              <a:rPr lang="en-US" altLang="zh-CN" dirty="0"/>
            </a:br>
            <a:r>
              <a:rPr lang="en-US" altLang="zh-CN" dirty="0"/>
              <a:t>Building Interiors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Wenming Wu</a:t>
            </a:r>
            <a:r>
              <a:rPr lang="en-US" altLang="zh-CN" baseline="30000" dirty="0"/>
              <a:t>1,2</a:t>
            </a:r>
            <a:r>
              <a:rPr lang="en-US" altLang="zh-CN" dirty="0"/>
              <a:t>, Lubin Fan</a:t>
            </a:r>
            <a:r>
              <a:rPr lang="en-US" altLang="zh-CN" baseline="30000" dirty="0"/>
              <a:t>2</a:t>
            </a:r>
            <a:r>
              <a:rPr lang="en-US" altLang="zh-CN" dirty="0"/>
              <a:t>, Ligang Liu</a:t>
            </a:r>
            <a:r>
              <a:rPr lang="en-US" altLang="zh-CN" baseline="30000" dirty="0"/>
              <a:t>1</a:t>
            </a:r>
            <a:r>
              <a:rPr lang="en-US" altLang="zh-CN" dirty="0"/>
              <a:t>, Peter Wonka</a:t>
            </a:r>
            <a:r>
              <a:rPr lang="en-US" altLang="zh-CN" baseline="30000" dirty="0"/>
              <a:t>2</a:t>
            </a:r>
            <a:endParaRPr lang="en-US" altLang="zh-C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baseline="30000" dirty="0"/>
              <a:t>1 </a:t>
            </a:r>
            <a:r>
              <a:rPr lang="en-US" altLang="zh-CN" dirty="0"/>
              <a:t>University of Science and Technology of China, China</a:t>
            </a:r>
          </a:p>
          <a:p>
            <a:r>
              <a:rPr lang="en-US" altLang="zh-CN" baseline="30000" dirty="0"/>
              <a:t>2 </a:t>
            </a:r>
            <a:r>
              <a:rPr lang="en-US" altLang="zh-CN" dirty="0"/>
              <a:t>King Abdullah University of Science and Technology, Saudi Arabia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49" y="4264960"/>
            <a:ext cx="4587301" cy="22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Mixed Integer Quadratic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 </a:t>
            </a:r>
            <a:r>
              <a:rPr lang="en-US" altLang="zh-CN" dirty="0"/>
              <a:t>constraint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6" name="矩形 65"/>
          <p:cNvSpPr/>
          <p:nvPr/>
        </p:nvSpPr>
        <p:spPr>
          <a:xfrm>
            <a:off x="1122899" y="200243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LP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11" y="2469306"/>
            <a:ext cx="793733" cy="88775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768" y="2221805"/>
            <a:ext cx="1166466" cy="559132"/>
          </a:xfrm>
          <a:prstGeom prst="rect">
            <a:avLst/>
          </a:prstGeom>
        </p:spPr>
      </p:pic>
      <p:pic>
        <p:nvPicPr>
          <p:cNvPr id="71" name="图片 7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76128" y="2195421"/>
            <a:ext cx="2438386" cy="16200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581111" y="3406514"/>
            <a:ext cx="1194395" cy="341313"/>
            <a:chOff x="6283013" y="3631981"/>
            <a:chExt cx="1194395" cy="341313"/>
          </a:xfrm>
        </p:grpSpPr>
        <p:sp>
          <p:nvSpPr>
            <p:cNvPr id="76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433768" y="2825404"/>
            <a:ext cx="1194395" cy="341313"/>
            <a:chOff x="6283013" y="3631981"/>
            <a:chExt cx="1194395" cy="341313"/>
          </a:xfrm>
        </p:grpSpPr>
        <p:sp>
          <p:nvSpPr>
            <p:cNvPr id="88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5" name="Oval 107"/>
          <p:cNvSpPr>
            <a:spLocks noChangeArrowheads="1"/>
          </p:cNvSpPr>
          <p:nvPr/>
        </p:nvSpPr>
        <p:spPr bwMode="auto">
          <a:xfrm>
            <a:off x="2557224" y="3305133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107"/>
          <p:cNvSpPr>
            <a:spLocks noChangeArrowheads="1"/>
          </p:cNvSpPr>
          <p:nvPr/>
        </p:nvSpPr>
        <p:spPr bwMode="auto">
          <a:xfrm>
            <a:off x="3402018" y="2726907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2358633" y="4825984"/>
                <a:ext cx="2150269" cy="558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33" y="4825984"/>
                <a:ext cx="2150269" cy="558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矩形 120"/>
          <p:cNvSpPr/>
          <p:nvPr/>
        </p:nvSpPr>
        <p:spPr>
          <a:xfrm>
            <a:off x="1753613" y="2103208"/>
            <a:ext cx="3360308" cy="40386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2810117" y="2702428"/>
            <a:ext cx="255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123" name="矩形 122"/>
          <p:cNvSpPr/>
          <p:nvPr/>
        </p:nvSpPr>
        <p:spPr>
          <a:xfrm>
            <a:off x="3889402" y="2261983"/>
            <a:ext cx="271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j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039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Mixed Integer Quadratic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 constraint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995946" y="4127749"/>
                <a:ext cx="3353162" cy="1955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𝑳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/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∙(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sup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≥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nary>
                                    </m:e>
                                  </m:eqAr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946" y="4127749"/>
                <a:ext cx="3353162" cy="1955407"/>
              </a:xfrm>
              <a:prstGeom prst="rect">
                <a:avLst/>
              </a:prstGeom>
              <a:blipFill rotWithShape="0">
                <a:blip r:embed="rId3"/>
                <a:stretch>
                  <a:fillRect b="-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图片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402" y="2464095"/>
            <a:ext cx="793733" cy="88775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059" y="2216594"/>
            <a:ext cx="1166466" cy="559132"/>
          </a:xfrm>
          <a:prstGeom prst="rect">
            <a:avLst/>
          </a:prstGeom>
        </p:spPr>
      </p:pic>
      <p:pic>
        <p:nvPicPr>
          <p:cNvPr id="101" name="图片 10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21419" y="2190210"/>
            <a:ext cx="2438386" cy="1620000"/>
          </a:xfrm>
          <a:prstGeom prst="rect">
            <a:avLst/>
          </a:prstGeom>
        </p:spPr>
      </p:pic>
      <p:grpSp>
        <p:nvGrpSpPr>
          <p:cNvPr id="102" name="组合 101"/>
          <p:cNvGrpSpPr/>
          <p:nvPr/>
        </p:nvGrpSpPr>
        <p:grpSpPr>
          <a:xfrm>
            <a:off x="7926402" y="3401303"/>
            <a:ext cx="1194395" cy="341313"/>
            <a:chOff x="6283013" y="3631981"/>
            <a:chExt cx="1194395" cy="341313"/>
          </a:xfrm>
        </p:grpSpPr>
        <p:sp>
          <p:nvSpPr>
            <p:cNvPr id="103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779059" y="2820193"/>
            <a:ext cx="1194395" cy="341313"/>
            <a:chOff x="6283013" y="3631981"/>
            <a:chExt cx="1194395" cy="341313"/>
          </a:xfrm>
        </p:grpSpPr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8" name="Oval 107"/>
          <p:cNvSpPr>
            <a:spLocks noChangeArrowheads="1"/>
          </p:cNvSpPr>
          <p:nvPr/>
        </p:nvSpPr>
        <p:spPr bwMode="auto">
          <a:xfrm>
            <a:off x="7902515" y="3299922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107"/>
          <p:cNvSpPr>
            <a:spLocks noChangeArrowheads="1"/>
          </p:cNvSpPr>
          <p:nvPr/>
        </p:nvSpPr>
        <p:spPr bwMode="auto">
          <a:xfrm>
            <a:off x="8747309" y="2721696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6988800" y="2103209"/>
            <a:ext cx="3360308" cy="4038657"/>
            <a:chOff x="4559874" y="1772816"/>
            <a:chExt cx="2340384" cy="3888432"/>
          </a:xfrm>
        </p:grpSpPr>
        <p:sp>
          <p:nvSpPr>
            <p:cNvPr id="73" name="TextBox 14"/>
            <p:cNvSpPr txBox="1"/>
            <p:nvPr/>
          </p:nvSpPr>
          <p:spPr>
            <a:xfrm>
              <a:off x="4692013" y="1922349"/>
              <a:ext cx="2076107" cy="30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4559874" y="1772816"/>
              <a:ext cx="2340384" cy="388843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1122899" y="2002430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LP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991378" y="2002430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MIQP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11" y="2469306"/>
            <a:ext cx="793733" cy="88775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768" y="2221805"/>
            <a:ext cx="1166466" cy="559132"/>
          </a:xfrm>
          <a:prstGeom prst="rect">
            <a:avLst/>
          </a:prstGeom>
        </p:spPr>
      </p:pic>
      <p:pic>
        <p:nvPicPr>
          <p:cNvPr id="86" name="图片 8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76128" y="2195421"/>
            <a:ext cx="2438386" cy="1620000"/>
          </a:xfrm>
          <a:prstGeom prst="rect">
            <a:avLst/>
          </a:prstGeom>
        </p:spPr>
      </p:pic>
      <p:grpSp>
        <p:nvGrpSpPr>
          <p:cNvPr id="87" name="组合 86"/>
          <p:cNvGrpSpPr/>
          <p:nvPr/>
        </p:nvGrpSpPr>
        <p:grpSpPr>
          <a:xfrm>
            <a:off x="2581111" y="3406514"/>
            <a:ext cx="1194395" cy="341313"/>
            <a:chOff x="6283013" y="3631981"/>
            <a:chExt cx="1194395" cy="341313"/>
          </a:xfrm>
        </p:grpSpPr>
        <p:sp>
          <p:nvSpPr>
            <p:cNvPr id="88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3433768" y="2825404"/>
            <a:ext cx="1194395" cy="341313"/>
            <a:chOff x="6283013" y="3631981"/>
            <a:chExt cx="1194395" cy="341313"/>
          </a:xfrm>
        </p:grpSpPr>
        <p:sp>
          <p:nvSpPr>
            <p:cNvPr id="122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9" name="Oval 107"/>
          <p:cNvSpPr>
            <a:spLocks noChangeArrowheads="1"/>
          </p:cNvSpPr>
          <p:nvPr/>
        </p:nvSpPr>
        <p:spPr bwMode="auto">
          <a:xfrm>
            <a:off x="2557224" y="3305133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Oval 107"/>
          <p:cNvSpPr>
            <a:spLocks noChangeArrowheads="1"/>
          </p:cNvSpPr>
          <p:nvPr/>
        </p:nvSpPr>
        <p:spPr bwMode="auto">
          <a:xfrm>
            <a:off x="3402018" y="2726907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58633" y="4825984"/>
                <a:ext cx="2150269" cy="558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33" y="4825984"/>
                <a:ext cx="2150269" cy="5589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组合 133"/>
          <p:cNvGrpSpPr/>
          <p:nvPr/>
        </p:nvGrpSpPr>
        <p:grpSpPr>
          <a:xfrm>
            <a:off x="1753613" y="2103208"/>
            <a:ext cx="3360308" cy="4038657"/>
            <a:chOff x="4559874" y="1772816"/>
            <a:chExt cx="2340384" cy="3888432"/>
          </a:xfrm>
        </p:grpSpPr>
        <p:sp>
          <p:nvSpPr>
            <p:cNvPr id="135" name="TextBox 14"/>
            <p:cNvSpPr txBox="1"/>
            <p:nvPr/>
          </p:nvSpPr>
          <p:spPr>
            <a:xfrm>
              <a:off x="4692013" y="1922349"/>
              <a:ext cx="2076107" cy="30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4559874" y="1772816"/>
              <a:ext cx="2340384" cy="388843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9809120" y="4107161"/>
            <a:ext cx="2360302" cy="1606623"/>
            <a:chOff x="6021730" y="4702696"/>
            <a:chExt cx="2360302" cy="1606623"/>
          </a:xfrm>
        </p:grpSpPr>
        <p:sp>
          <p:nvSpPr>
            <p:cNvPr id="138" name="矩形 137"/>
            <p:cNvSpPr/>
            <p:nvPr/>
          </p:nvSpPr>
          <p:spPr>
            <a:xfrm>
              <a:off x="6021730" y="4702696"/>
              <a:ext cx="352260" cy="1606623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TextBox 20480"/>
            <p:cNvSpPr txBox="1"/>
            <p:nvPr/>
          </p:nvSpPr>
          <p:spPr>
            <a:xfrm>
              <a:off x="6688823" y="5321341"/>
              <a:ext cx="1693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binary variable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40" name="直接箭头连接符 139"/>
            <p:cNvCxnSpPr>
              <a:stCxn id="138" idx="3"/>
              <a:endCxn id="139" idx="1"/>
            </p:cNvCxnSpPr>
            <p:nvPr/>
          </p:nvCxnSpPr>
          <p:spPr>
            <a:xfrm flipV="1">
              <a:off x="6373990" y="5506007"/>
              <a:ext cx="31483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/>
        </p:nvSpPr>
        <p:spPr>
          <a:xfrm>
            <a:off x="8883156" y="4184945"/>
            <a:ext cx="247686" cy="1423164"/>
          </a:xfrm>
          <a:prstGeom prst="rect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366710" y="4873280"/>
                <a:ext cx="1290097" cy="533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10" y="4873280"/>
                <a:ext cx="1290097" cy="5338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304384" y="4792561"/>
            <a:ext cx="1417996" cy="6340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810117" y="2702428"/>
            <a:ext cx="255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145" name="矩形 144"/>
          <p:cNvSpPr/>
          <p:nvPr/>
        </p:nvSpPr>
        <p:spPr>
          <a:xfrm>
            <a:off x="8167506" y="2650213"/>
            <a:ext cx="255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146" name="矩形 145"/>
          <p:cNvSpPr/>
          <p:nvPr/>
        </p:nvSpPr>
        <p:spPr>
          <a:xfrm>
            <a:off x="3889402" y="2261983"/>
            <a:ext cx="271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j</a:t>
            </a:r>
            <a:endParaRPr lang="zh-CN" altLang="en-US" sz="2400" dirty="0"/>
          </a:p>
        </p:txBody>
      </p:sp>
      <p:sp>
        <p:nvSpPr>
          <p:cNvPr id="147" name="矩形 146"/>
          <p:cNvSpPr/>
          <p:nvPr/>
        </p:nvSpPr>
        <p:spPr>
          <a:xfrm>
            <a:off x="9218967" y="2252340"/>
            <a:ext cx="271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j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9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3216753" y="4102546"/>
            <a:ext cx="5863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cs typeface="Times New Roman" panose="02020603050405020304" pitchFamily="18" charset="0"/>
              </a:rPr>
              <a:t>Input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high-level </a:t>
            </a:r>
            <a:r>
              <a:rPr lang="en-US" altLang="zh-CN" sz="2000" dirty="0">
                <a:cs typeface="Times New Roman" panose="02020603050405020304" pitchFamily="18" charset="0"/>
              </a:rPr>
              <a:t>constraints and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outline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cs typeface="Times New Roman" panose="02020603050405020304" pitchFamily="18" charset="0"/>
              </a:rPr>
              <a:t>Level 1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initial layout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cs typeface="Times New Roman" panose="02020603050405020304" pitchFamily="18" charset="0"/>
              </a:rPr>
              <a:t>Level 2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local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refinements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cs typeface="Times New Roman" panose="02020603050405020304" pitchFamily="18" charset="0"/>
              </a:rPr>
              <a:t>Output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floorplan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78427" y="1822899"/>
            <a:ext cx="1545772" cy="2013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0629" y="1524001"/>
            <a:ext cx="11729358" cy="2285999"/>
            <a:chOff x="130629" y="1524001"/>
            <a:chExt cx="11729358" cy="2285999"/>
          </a:xfrm>
        </p:grpSpPr>
        <p:pic>
          <p:nvPicPr>
            <p:cNvPr id="6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83" y="1524001"/>
              <a:ext cx="11401304" cy="220888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0629" y="1874520"/>
              <a:ext cx="1415142" cy="193548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t">
              <a:normAutofit/>
            </a:bodyPr>
            <a:lstStyle/>
            <a:p>
              <a:r>
                <a:rPr lang="en-US" altLang="zh-CN" sz="1200" dirty="0" smtClean="0"/>
                <a:t>Constraints:</a:t>
              </a:r>
            </a:p>
            <a:p>
              <a:endParaRPr lang="en-US" altLang="zh-CN" sz="1200" dirty="0"/>
            </a:p>
            <a:p>
              <a:r>
                <a:rPr lang="en-US" altLang="zh-CN" sz="1200" dirty="0" smtClean="0"/>
                <a:t>- Room size</a:t>
              </a:r>
              <a:endParaRPr lang="en-US" altLang="zh-CN" sz="1200" dirty="0"/>
            </a:p>
            <a:p>
              <a:r>
                <a:rPr lang="en-US" altLang="zh-CN" sz="1200" dirty="0" smtClean="0"/>
                <a:t>- Room position</a:t>
              </a:r>
              <a:endParaRPr lang="en-US" altLang="zh-CN" sz="1200" dirty="0"/>
            </a:p>
            <a:p>
              <a:r>
                <a:rPr lang="en-US" altLang="zh-CN" sz="1200" dirty="0" smtClean="0"/>
                <a:t>- Room adjacency,</a:t>
              </a:r>
            </a:p>
            <a:p>
              <a:r>
                <a:rPr lang="en-US" altLang="zh-CN" sz="1200" dirty="0" smtClean="0"/>
                <a:t>  etc.</a:t>
              </a:r>
            </a:p>
            <a:p>
              <a:endParaRPr lang="en-US" altLang="zh-CN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  <a:p>
              <a:endParaRPr lang="zh-CN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63285" y="1822900"/>
            <a:ext cx="1415142" cy="2013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3873500" y="1939925"/>
            <a:ext cx="1470025" cy="1371600"/>
          </a:xfrm>
          <a:custGeom>
            <a:avLst/>
            <a:gdLst>
              <a:gd name="connsiteX0" fmla="*/ 3175 w 1470025"/>
              <a:gd name="connsiteY0" fmla="*/ 0 h 1371600"/>
              <a:gd name="connsiteX1" fmla="*/ 768350 w 1470025"/>
              <a:gd name="connsiteY1" fmla="*/ 0 h 1371600"/>
              <a:gd name="connsiteX2" fmla="*/ 768350 w 1470025"/>
              <a:gd name="connsiteY2" fmla="*/ 273050 h 1371600"/>
              <a:gd name="connsiteX3" fmla="*/ 1470025 w 1470025"/>
              <a:gd name="connsiteY3" fmla="*/ 273050 h 1371600"/>
              <a:gd name="connsiteX4" fmla="*/ 1470025 w 1470025"/>
              <a:gd name="connsiteY4" fmla="*/ 1371600 h 1371600"/>
              <a:gd name="connsiteX5" fmla="*/ 704850 w 1470025"/>
              <a:gd name="connsiteY5" fmla="*/ 1371600 h 1371600"/>
              <a:gd name="connsiteX6" fmla="*/ 704850 w 1470025"/>
              <a:gd name="connsiteY6" fmla="*/ 876300 h 1371600"/>
              <a:gd name="connsiteX7" fmla="*/ 0 w 1470025"/>
              <a:gd name="connsiteY7" fmla="*/ 876300 h 1371600"/>
              <a:gd name="connsiteX8" fmla="*/ 3175 w 1470025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025" h="1371600">
                <a:moveTo>
                  <a:pt x="3175" y="0"/>
                </a:moveTo>
                <a:lnTo>
                  <a:pt x="768350" y="0"/>
                </a:lnTo>
                <a:lnTo>
                  <a:pt x="768350" y="273050"/>
                </a:lnTo>
                <a:lnTo>
                  <a:pt x="1470025" y="273050"/>
                </a:lnTo>
                <a:lnTo>
                  <a:pt x="1470025" y="1371600"/>
                </a:lnTo>
                <a:lnTo>
                  <a:pt x="704850" y="1371600"/>
                </a:lnTo>
                <a:lnTo>
                  <a:pt x="704850" y="876300"/>
                </a:lnTo>
                <a:lnTo>
                  <a:pt x="0" y="876300"/>
                </a:lnTo>
                <a:cubicBezTo>
                  <a:pt x="1058" y="584200"/>
                  <a:pt x="2117" y="292100"/>
                  <a:pt x="317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141244" y="1938338"/>
            <a:ext cx="1478756" cy="1369218"/>
          </a:xfrm>
          <a:custGeom>
            <a:avLst/>
            <a:gdLst>
              <a:gd name="connsiteX0" fmla="*/ 0 w 1478756"/>
              <a:gd name="connsiteY0" fmla="*/ 0 h 1369218"/>
              <a:gd name="connsiteX1" fmla="*/ 773906 w 1478756"/>
              <a:gd name="connsiteY1" fmla="*/ 0 h 1369218"/>
              <a:gd name="connsiteX2" fmla="*/ 773906 w 1478756"/>
              <a:gd name="connsiteY2" fmla="*/ 266700 h 1369218"/>
              <a:gd name="connsiteX3" fmla="*/ 1478756 w 1478756"/>
              <a:gd name="connsiteY3" fmla="*/ 266700 h 1369218"/>
              <a:gd name="connsiteX4" fmla="*/ 1478756 w 1478756"/>
              <a:gd name="connsiteY4" fmla="*/ 1369218 h 1369218"/>
              <a:gd name="connsiteX5" fmla="*/ 716756 w 1478756"/>
              <a:gd name="connsiteY5" fmla="*/ 1369218 h 1369218"/>
              <a:gd name="connsiteX6" fmla="*/ 716756 w 1478756"/>
              <a:gd name="connsiteY6" fmla="*/ 869156 h 1369218"/>
              <a:gd name="connsiteX7" fmla="*/ 2381 w 1478756"/>
              <a:gd name="connsiteY7" fmla="*/ 869156 h 1369218"/>
              <a:gd name="connsiteX8" fmla="*/ 0 w 1478756"/>
              <a:gd name="connsiteY8" fmla="*/ 0 h 136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8756" h="1369218">
                <a:moveTo>
                  <a:pt x="0" y="0"/>
                </a:moveTo>
                <a:lnTo>
                  <a:pt x="773906" y="0"/>
                </a:lnTo>
                <a:lnTo>
                  <a:pt x="773906" y="266700"/>
                </a:lnTo>
                <a:lnTo>
                  <a:pt x="1478756" y="266700"/>
                </a:lnTo>
                <a:lnTo>
                  <a:pt x="1478756" y="1369218"/>
                </a:lnTo>
                <a:lnTo>
                  <a:pt x="716756" y="1369218"/>
                </a:lnTo>
                <a:lnTo>
                  <a:pt x="716756" y="869156"/>
                </a:lnTo>
                <a:lnTo>
                  <a:pt x="2381" y="869156"/>
                </a:lnTo>
                <a:cubicBezTo>
                  <a:pt x="1587" y="579437"/>
                  <a:pt x="794" y="289719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3" grpId="0" animBg="1"/>
      <p:bldP spid="3" grpId="1" animBg="1"/>
      <p:bldP spid="19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80" y="1438031"/>
            <a:ext cx="10515600" cy="45101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</a:t>
            </a:r>
            <a:r>
              <a:rPr lang="en-US" altLang="zh-CN" dirty="0"/>
              <a:t>&amp; Related </a:t>
            </a:r>
            <a:r>
              <a:rPr lang="en-US" altLang="zh-CN" dirty="0" smtClean="0"/>
              <a:t>work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Basic </a:t>
            </a:r>
            <a:r>
              <a:rPr lang="en-US" altLang="zh-CN" dirty="0" smtClean="0">
                <a:solidFill>
                  <a:srgbClr val="FF0000"/>
                </a:solidFill>
              </a:rPr>
              <a:t>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Hierarchical 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&amp; </a:t>
            </a:r>
            <a:r>
              <a:rPr lang="en-US" altLang="zh-CN" dirty="0" smtClean="0"/>
              <a:t>Conclusions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2957" y="6411204"/>
            <a:ext cx="5433646" cy="304625"/>
          </a:xfrm>
        </p:spPr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87379" y="6411203"/>
            <a:ext cx="2259227" cy="304625"/>
          </a:xfrm>
        </p:spPr>
        <p:txBody>
          <a:bodyPr/>
          <a:lstStyle/>
          <a:p>
            <a:fld id="{7AD14076-261D-44E2-B486-4068BDBB861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42" y="1918067"/>
            <a:ext cx="6275164" cy="26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MIQP-based Layout Design for Building Interiors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2" y="2170636"/>
            <a:ext cx="3149392" cy="2316269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1732727" y="1590824"/>
            <a:ext cx="3289483" cy="3656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+mn-lt"/>
              </a:rPr>
              <a:t>Interior Layout</a:t>
            </a:r>
            <a:endParaRPr lang="en-US" sz="2000" dirty="0">
              <a:latin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2" y="2221536"/>
            <a:ext cx="2096543" cy="122679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468" y="2761288"/>
            <a:ext cx="650020" cy="201415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2578050" y="4808438"/>
            <a:ext cx="1747838" cy="977900"/>
            <a:chOff x="1825625" y="4956175"/>
            <a:chExt cx="1747838" cy="977900"/>
          </a:xfrm>
        </p:grpSpPr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1862138" y="4994275"/>
              <a:ext cx="1673225" cy="903288"/>
            </a:xfrm>
            <a:custGeom>
              <a:avLst/>
              <a:gdLst>
                <a:gd name="T0" fmla="*/ 1054 w 1054"/>
                <a:gd name="T1" fmla="*/ 0 h 569"/>
                <a:gd name="T2" fmla="*/ 0 w 1054"/>
                <a:gd name="T3" fmla="*/ 0 h 569"/>
                <a:gd name="T4" fmla="*/ 0 w 1054"/>
                <a:gd name="T5" fmla="*/ 259 h 569"/>
                <a:gd name="T6" fmla="*/ 546 w 1054"/>
                <a:gd name="T7" fmla="*/ 259 h 569"/>
                <a:gd name="T8" fmla="*/ 558 w 1054"/>
                <a:gd name="T9" fmla="*/ 259 h 569"/>
                <a:gd name="T10" fmla="*/ 558 w 1054"/>
                <a:gd name="T11" fmla="*/ 569 h 569"/>
                <a:gd name="T12" fmla="*/ 1054 w 1054"/>
                <a:gd name="T13" fmla="*/ 569 h 569"/>
                <a:gd name="T14" fmla="*/ 1054 w 1054"/>
                <a:gd name="T15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4" h="569">
                  <a:moveTo>
                    <a:pt x="1054" y="0"/>
                  </a:moveTo>
                  <a:lnTo>
                    <a:pt x="0" y="0"/>
                  </a:lnTo>
                  <a:lnTo>
                    <a:pt x="0" y="259"/>
                  </a:lnTo>
                  <a:lnTo>
                    <a:pt x="546" y="259"/>
                  </a:lnTo>
                  <a:lnTo>
                    <a:pt x="558" y="259"/>
                  </a:lnTo>
                  <a:lnTo>
                    <a:pt x="558" y="569"/>
                  </a:lnTo>
                  <a:lnTo>
                    <a:pt x="1054" y="56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5A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1862138" y="4994275"/>
              <a:ext cx="1673225" cy="903288"/>
            </a:xfrm>
            <a:custGeom>
              <a:avLst/>
              <a:gdLst>
                <a:gd name="T0" fmla="*/ 1054 w 1054"/>
                <a:gd name="T1" fmla="*/ 0 h 569"/>
                <a:gd name="T2" fmla="*/ 0 w 1054"/>
                <a:gd name="T3" fmla="*/ 0 h 569"/>
                <a:gd name="T4" fmla="*/ 0 w 1054"/>
                <a:gd name="T5" fmla="*/ 259 h 569"/>
                <a:gd name="T6" fmla="*/ 546 w 1054"/>
                <a:gd name="T7" fmla="*/ 259 h 569"/>
                <a:gd name="T8" fmla="*/ 558 w 1054"/>
                <a:gd name="T9" fmla="*/ 259 h 569"/>
                <a:gd name="T10" fmla="*/ 558 w 1054"/>
                <a:gd name="T11" fmla="*/ 569 h 569"/>
                <a:gd name="T12" fmla="*/ 1054 w 1054"/>
                <a:gd name="T13" fmla="*/ 569 h 569"/>
                <a:gd name="T14" fmla="*/ 1054 w 1054"/>
                <a:gd name="T15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4" h="569">
                  <a:moveTo>
                    <a:pt x="1054" y="0"/>
                  </a:moveTo>
                  <a:lnTo>
                    <a:pt x="0" y="0"/>
                  </a:lnTo>
                  <a:lnTo>
                    <a:pt x="0" y="259"/>
                  </a:lnTo>
                  <a:lnTo>
                    <a:pt x="546" y="259"/>
                  </a:lnTo>
                  <a:lnTo>
                    <a:pt x="558" y="259"/>
                  </a:lnTo>
                  <a:lnTo>
                    <a:pt x="558" y="569"/>
                  </a:lnTo>
                  <a:lnTo>
                    <a:pt x="1054" y="56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6"/>
            <p:cNvSpPr>
              <a:spLocks noEditPoints="1"/>
            </p:cNvSpPr>
            <p:nvPr/>
          </p:nvSpPr>
          <p:spPr bwMode="auto">
            <a:xfrm>
              <a:off x="1825625" y="4956175"/>
              <a:ext cx="1747838" cy="977900"/>
            </a:xfrm>
            <a:custGeom>
              <a:avLst/>
              <a:gdLst>
                <a:gd name="T0" fmla="*/ 558 w 1101"/>
                <a:gd name="T1" fmla="*/ 295 h 616"/>
                <a:gd name="T2" fmla="*/ 569 w 1101"/>
                <a:gd name="T3" fmla="*/ 295 h 616"/>
                <a:gd name="T4" fmla="*/ 558 w 1101"/>
                <a:gd name="T5" fmla="*/ 295 h 616"/>
                <a:gd name="T6" fmla="*/ 23 w 1101"/>
                <a:gd name="T7" fmla="*/ 283 h 616"/>
                <a:gd name="T8" fmla="*/ 23 w 1101"/>
                <a:gd name="T9" fmla="*/ 24 h 616"/>
                <a:gd name="T10" fmla="*/ 1077 w 1101"/>
                <a:gd name="T11" fmla="*/ 24 h 616"/>
                <a:gd name="T12" fmla="*/ 1077 w 1101"/>
                <a:gd name="T13" fmla="*/ 593 h 616"/>
                <a:gd name="T14" fmla="*/ 581 w 1101"/>
                <a:gd name="T15" fmla="*/ 593 h 616"/>
                <a:gd name="T16" fmla="*/ 581 w 1101"/>
                <a:gd name="T17" fmla="*/ 283 h 616"/>
                <a:gd name="T18" fmla="*/ 569 w 1101"/>
                <a:gd name="T19" fmla="*/ 283 h 616"/>
                <a:gd name="T20" fmla="*/ 23 w 1101"/>
                <a:gd name="T21" fmla="*/ 283 h 616"/>
                <a:gd name="T22" fmla="*/ 1101 w 1101"/>
                <a:gd name="T23" fmla="*/ 0 h 616"/>
                <a:gd name="T24" fmla="*/ 0 w 1101"/>
                <a:gd name="T25" fmla="*/ 0 h 616"/>
                <a:gd name="T26" fmla="*/ 0 w 1101"/>
                <a:gd name="T27" fmla="*/ 306 h 616"/>
                <a:gd name="T28" fmla="*/ 558 w 1101"/>
                <a:gd name="T29" fmla="*/ 306 h 616"/>
                <a:gd name="T30" fmla="*/ 558 w 1101"/>
                <a:gd name="T31" fmla="*/ 616 h 616"/>
                <a:gd name="T32" fmla="*/ 1101 w 1101"/>
                <a:gd name="T33" fmla="*/ 616 h 616"/>
                <a:gd name="T34" fmla="*/ 1101 w 1101"/>
                <a:gd name="T35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1" h="616">
                  <a:moveTo>
                    <a:pt x="558" y="295"/>
                  </a:moveTo>
                  <a:lnTo>
                    <a:pt x="569" y="295"/>
                  </a:lnTo>
                  <a:lnTo>
                    <a:pt x="558" y="295"/>
                  </a:lnTo>
                  <a:close/>
                  <a:moveTo>
                    <a:pt x="23" y="283"/>
                  </a:moveTo>
                  <a:lnTo>
                    <a:pt x="23" y="24"/>
                  </a:lnTo>
                  <a:lnTo>
                    <a:pt x="1077" y="24"/>
                  </a:lnTo>
                  <a:lnTo>
                    <a:pt x="1077" y="593"/>
                  </a:lnTo>
                  <a:lnTo>
                    <a:pt x="581" y="593"/>
                  </a:lnTo>
                  <a:lnTo>
                    <a:pt x="581" y="283"/>
                  </a:lnTo>
                  <a:lnTo>
                    <a:pt x="569" y="283"/>
                  </a:lnTo>
                  <a:lnTo>
                    <a:pt x="23" y="283"/>
                  </a:lnTo>
                  <a:close/>
                  <a:moveTo>
                    <a:pt x="1101" y="0"/>
                  </a:moveTo>
                  <a:lnTo>
                    <a:pt x="0" y="0"/>
                  </a:lnTo>
                  <a:lnTo>
                    <a:pt x="0" y="306"/>
                  </a:lnTo>
                  <a:lnTo>
                    <a:pt x="558" y="306"/>
                  </a:lnTo>
                  <a:lnTo>
                    <a:pt x="558" y="616"/>
                  </a:lnTo>
                  <a:lnTo>
                    <a:pt x="1101" y="616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DF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7"/>
            <p:cNvSpPr>
              <a:spLocks noEditPoints="1"/>
            </p:cNvSpPr>
            <p:nvPr/>
          </p:nvSpPr>
          <p:spPr bwMode="auto">
            <a:xfrm>
              <a:off x="1825625" y="4956175"/>
              <a:ext cx="1747838" cy="977900"/>
            </a:xfrm>
            <a:custGeom>
              <a:avLst/>
              <a:gdLst>
                <a:gd name="T0" fmla="*/ 558 w 1101"/>
                <a:gd name="T1" fmla="*/ 295 h 616"/>
                <a:gd name="T2" fmla="*/ 569 w 1101"/>
                <a:gd name="T3" fmla="*/ 295 h 616"/>
                <a:gd name="T4" fmla="*/ 558 w 1101"/>
                <a:gd name="T5" fmla="*/ 295 h 616"/>
                <a:gd name="T6" fmla="*/ 23 w 1101"/>
                <a:gd name="T7" fmla="*/ 283 h 616"/>
                <a:gd name="T8" fmla="*/ 23 w 1101"/>
                <a:gd name="T9" fmla="*/ 24 h 616"/>
                <a:gd name="T10" fmla="*/ 1077 w 1101"/>
                <a:gd name="T11" fmla="*/ 24 h 616"/>
                <a:gd name="T12" fmla="*/ 1077 w 1101"/>
                <a:gd name="T13" fmla="*/ 593 h 616"/>
                <a:gd name="T14" fmla="*/ 581 w 1101"/>
                <a:gd name="T15" fmla="*/ 593 h 616"/>
                <a:gd name="T16" fmla="*/ 581 w 1101"/>
                <a:gd name="T17" fmla="*/ 283 h 616"/>
                <a:gd name="T18" fmla="*/ 569 w 1101"/>
                <a:gd name="T19" fmla="*/ 283 h 616"/>
                <a:gd name="T20" fmla="*/ 23 w 1101"/>
                <a:gd name="T21" fmla="*/ 283 h 616"/>
                <a:gd name="T22" fmla="*/ 1101 w 1101"/>
                <a:gd name="T23" fmla="*/ 0 h 616"/>
                <a:gd name="T24" fmla="*/ 0 w 1101"/>
                <a:gd name="T25" fmla="*/ 0 h 616"/>
                <a:gd name="T26" fmla="*/ 0 w 1101"/>
                <a:gd name="T27" fmla="*/ 306 h 616"/>
                <a:gd name="T28" fmla="*/ 558 w 1101"/>
                <a:gd name="T29" fmla="*/ 306 h 616"/>
                <a:gd name="T30" fmla="*/ 558 w 1101"/>
                <a:gd name="T31" fmla="*/ 616 h 616"/>
                <a:gd name="T32" fmla="*/ 1101 w 1101"/>
                <a:gd name="T33" fmla="*/ 616 h 616"/>
                <a:gd name="T34" fmla="*/ 1101 w 1101"/>
                <a:gd name="T35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1" h="616">
                  <a:moveTo>
                    <a:pt x="558" y="295"/>
                  </a:moveTo>
                  <a:lnTo>
                    <a:pt x="569" y="295"/>
                  </a:lnTo>
                  <a:lnTo>
                    <a:pt x="558" y="295"/>
                  </a:lnTo>
                  <a:moveTo>
                    <a:pt x="23" y="283"/>
                  </a:moveTo>
                  <a:lnTo>
                    <a:pt x="23" y="24"/>
                  </a:lnTo>
                  <a:lnTo>
                    <a:pt x="1077" y="24"/>
                  </a:lnTo>
                  <a:lnTo>
                    <a:pt x="1077" y="593"/>
                  </a:lnTo>
                  <a:lnTo>
                    <a:pt x="581" y="593"/>
                  </a:lnTo>
                  <a:lnTo>
                    <a:pt x="581" y="283"/>
                  </a:lnTo>
                  <a:lnTo>
                    <a:pt x="569" y="283"/>
                  </a:lnTo>
                  <a:lnTo>
                    <a:pt x="23" y="283"/>
                  </a:lnTo>
                  <a:moveTo>
                    <a:pt x="1101" y="0"/>
                  </a:moveTo>
                  <a:lnTo>
                    <a:pt x="0" y="0"/>
                  </a:lnTo>
                  <a:lnTo>
                    <a:pt x="0" y="306"/>
                  </a:lnTo>
                  <a:lnTo>
                    <a:pt x="558" y="306"/>
                  </a:lnTo>
                  <a:lnTo>
                    <a:pt x="558" y="616"/>
                  </a:lnTo>
                  <a:lnTo>
                    <a:pt x="1101" y="616"/>
                  </a:lnTo>
                  <a:lnTo>
                    <a:pt x="1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1825625" y="4956175"/>
              <a:ext cx="1747838" cy="977900"/>
            </a:xfrm>
            <a:custGeom>
              <a:avLst/>
              <a:gdLst>
                <a:gd name="T0" fmla="*/ 569 w 1101"/>
                <a:gd name="T1" fmla="*/ 295 h 616"/>
                <a:gd name="T2" fmla="*/ 569 w 1101"/>
                <a:gd name="T3" fmla="*/ 283 h 616"/>
                <a:gd name="T4" fmla="*/ 23 w 1101"/>
                <a:gd name="T5" fmla="*/ 283 h 616"/>
                <a:gd name="T6" fmla="*/ 23 w 1101"/>
                <a:gd name="T7" fmla="*/ 24 h 616"/>
                <a:gd name="T8" fmla="*/ 1077 w 1101"/>
                <a:gd name="T9" fmla="*/ 24 h 616"/>
                <a:gd name="T10" fmla="*/ 1077 w 1101"/>
                <a:gd name="T11" fmla="*/ 593 h 616"/>
                <a:gd name="T12" fmla="*/ 581 w 1101"/>
                <a:gd name="T13" fmla="*/ 593 h 616"/>
                <a:gd name="T14" fmla="*/ 581 w 1101"/>
                <a:gd name="T15" fmla="*/ 283 h 616"/>
                <a:gd name="T16" fmla="*/ 569 w 1101"/>
                <a:gd name="T17" fmla="*/ 283 h 616"/>
                <a:gd name="T18" fmla="*/ 569 w 1101"/>
                <a:gd name="T19" fmla="*/ 295 h 616"/>
                <a:gd name="T20" fmla="*/ 558 w 1101"/>
                <a:gd name="T21" fmla="*/ 295 h 616"/>
                <a:gd name="T22" fmla="*/ 558 w 1101"/>
                <a:gd name="T23" fmla="*/ 616 h 616"/>
                <a:gd name="T24" fmla="*/ 1101 w 1101"/>
                <a:gd name="T25" fmla="*/ 616 h 616"/>
                <a:gd name="T26" fmla="*/ 1101 w 1101"/>
                <a:gd name="T27" fmla="*/ 0 h 616"/>
                <a:gd name="T28" fmla="*/ 0 w 1101"/>
                <a:gd name="T29" fmla="*/ 0 h 616"/>
                <a:gd name="T30" fmla="*/ 0 w 1101"/>
                <a:gd name="T31" fmla="*/ 306 h 616"/>
                <a:gd name="T32" fmla="*/ 569 w 1101"/>
                <a:gd name="T33" fmla="*/ 306 h 616"/>
                <a:gd name="T34" fmla="*/ 569 w 1101"/>
                <a:gd name="T35" fmla="*/ 295 h 616"/>
                <a:gd name="T36" fmla="*/ 558 w 1101"/>
                <a:gd name="T37" fmla="*/ 295 h 616"/>
                <a:gd name="T38" fmla="*/ 569 w 1101"/>
                <a:gd name="T39" fmla="*/ 29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1" h="616">
                  <a:moveTo>
                    <a:pt x="569" y="295"/>
                  </a:moveTo>
                  <a:lnTo>
                    <a:pt x="569" y="283"/>
                  </a:lnTo>
                  <a:lnTo>
                    <a:pt x="23" y="283"/>
                  </a:lnTo>
                  <a:lnTo>
                    <a:pt x="23" y="24"/>
                  </a:lnTo>
                  <a:lnTo>
                    <a:pt x="1077" y="24"/>
                  </a:lnTo>
                  <a:lnTo>
                    <a:pt x="1077" y="593"/>
                  </a:lnTo>
                  <a:lnTo>
                    <a:pt x="581" y="593"/>
                  </a:lnTo>
                  <a:lnTo>
                    <a:pt x="581" y="283"/>
                  </a:lnTo>
                  <a:lnTo>
                    <a:pt x="569" y="283"/>
                  </a:lnTo>
                  <a:lnTo>
                    <a:pt x="569" y="295"/>
                  </a:lnTo>
                  <a:lnTo>
                    <a:pt x="558" y="295"/>
                  </a:lnTo>
                  <a:lnTo>
                    <a:pt x="558" y="616"/>
                  </a:lnTo>
                  <a:lnTo>
                    <a:pt x="1101" y="616"/>
                  </a:lnTo>
                  <a:lnTo>
                    <a:pt x="1101" y="0"/>
                  </a:lnTo>
                  <a:lnTo>
                    <a:pt x="0" y="0"/>
                  </a:lnTo>
                  <a:lnTo>
                    <a:pt x="0" y="306"/>
                  </a:lnTo>
                  <a:lnTo>
                    <a:pt x="569" y="306"/>
                  </a:lnTo>
                  <a:lnTo>
                    <a:pt x="569" y="295"/>
                  </a:lnTo>
                  <a:lnTo>
                    <a:pt x="558" y="295"/>
                  </a:lnTo>
                  <a:lnTo>
                    <a:pt x="569" y="295"/>
                  </a:lnTo>
                  <a:close/>
                </a:path>
              </a:pathLst>
            </a:custGeom>
            <a:solidFill>
              <a:srgbClr val="C30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2809875" y="5294313"/>
              <a:ext cx="73183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Bedroom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381672" y="4615160"/>
            <a:ext cx="2236788" cy="1387476"/>
            <a:chOff x="1631950" y="4756150"/>
            <a:chExt cx="2236788" cy="1387476"/>
          </a:xfrm>
        </p:grpSpPr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1658938" y="4756150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33"/>
            <p:cNvSpPr>
              <a:spLocks noChangeArrowheads="1"/>
            </p:cNvSpPr>
            <p:nvPr/>
          </p:nvSpPr>
          <p:spPr bwMode="auto">
            <a:xfrm>
              <a:off x="1770063" y="4808538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1631950" y="5346700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1743075" y="5399088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36"/>
            <p:cNvSpPr>
              <a:spLocks noChangeArrowheads="1"/>
            </p:cNvSpPr>
            <p:nvPr/>
          </p:nvSpPr>
          <p:spPr bwMode="auto">
            <a:xfrm>
              <a:off x="2511425" y="5395913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2622550" y="5448300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38"/>
            <p:cNvSpPr>
              <a:spLocks noChangeArrowheads="1"/>
            </p:cNvSpPr>
            <p:nvPr/>
          </p:nvSpPr>
          <p:spPr bwMode="auto">
            <a:xfrm>
              <a:off x="2511425" y="5799138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39"/>
            <p:cNvSpPr>
              <a:spLocks noChangeArrowheads="1"/>
            </p:cNvSpPr>
            <p:nvPr/>
          </p:nvSpPr>
          <p:spPr bwMode="auto">
            <a:xfrm>
              <a:off x="2622550" y="5851525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0"/>
            <p:cNvSpPr>
              <a:spLocks noChangeArrowheads="1"/>
            </p:cNvSpPr>
            <p:nvPr/>
          </p:nvSpPr>
          <p:spPr bwMode="auto">
            <a:xfrm>
              <a:off x="3624263" y="5799138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1"/>
            <p:cNvSpPr>
              <a:spLocks noChangeArrowheads="1"/>
            </p:cNvSpPr>
            <p:nvPr/>
          </p:nvSpPr>
          <p:spPr bwMode="auto">
            <a:xfrm>
              <a:off x="3735388" y="5851525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42"/>
            <p:cNvSpPr>
              <a:spLocks noChangeArrowheads="1"/>
            </p:cNvSpPr>
            <p:nvPr/>
          </p:nvSpPr>
          <p:spPr bwMode="auto">
            <a:xfrm>
              <a:off x="3656013" y="4795838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43"/>
            <p:cNvSpPr>
              <a:spLocks noChangeArrowheads="1"/>
            </p:cNvSpPr>
            <p:nvPr/>
          </p:nvSpPr>
          <p:spPr bwMode="auto">
            <a:xfrm>
              <a:off x="3765550" y="4851400"/>
              <a:ext cx="103188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1803400" y="4935538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2689225" y="5384800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1803400" y="5384800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2689225" y="5876925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3514725" y="5876925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3514725" y="4935538"/>
              <a:ext cx="82550" cy="82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63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04883" y="1590824"/>
            <a:ext cx="3289483" cy="3656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+mn-lt"/>
              </a:rPr>
              <a:t>Parametric Representation</a:t>
            </a:r>
            <a:endParaRPr lang="en-US" sz="2000" dirty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741" y="2221536"/>
            <a:ext cx="3295876" cy="2453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8032"/>
          <a:stretch/>
        </p:blipFill>
        <p:spPr>
          <a:xfrm>
            <a:off x="7519020" y="2231039"/>
            <a:ext cx="2281782" cy="1208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843" y="2446244"/>
            <a:ext cx="1666248" cy="5218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282" y="2170636"/>
            <a:ext cx="3149392" cy="231626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732727" y="1590824"/>
            <a:ext cx="3289483" cy="3656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+mn-lt"/>
              </a:rPr>
              <a:t>Interior Layout</a:t>
            </a:r>
            <a:endParaRPr lang="en-US" sz="2000" dirty="0">
              <a:latin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482" y="2221536"/>
            <a:ext cx="2096543" cy="12267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2468" y="2761288"/>
            <a:ext cx="650020" cy="2014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381672" y="4615160"/>
            <a:ext cx="2236788" cy="1387476"/>
            <a:chOff x="1619672" y="4725144"/>
            <a:chExt cx="2236788" cy="1387476"/>
          </a:xfrm>
        </p:grpSpPr>
        <p:grpSp>
          <p:nvGrpSpPr>
            <p:cNvPr id="15" name="组合 14"/>
            <p:cNvGrpSpPr/>
            <p:nvPr/>
          </p:nvGrpSpPr>
          <p:grpSpPr>
            <a:xfrm>
              <a:off x="1816050" y="4918422"/>
              <a:ext cx="1747838" cy="977900"/>
              <a:chOff x="1825625" y="4956175"/>
              <a:chExt cx="1747838" cy="977900"/>
            </a:xfrm>
          </p:grpSpPr>
          <p:sp>
            <p:nvSpPr>
              <p:cNvPr id="35" name="Freeform 44"/>
              <p:cNvSpPr>
                <a:spLocks/>
              </p:cNvSpPr>
              <p:nvPr/>
            </p:nvSpPr>
            <p:spPr bwMode="auto">
              <a:xfrm>
                <a:off x="1862138" y="4994275"/>
                <a:ext cx="1673225" cy="903288"/>
              </a:xfrm>
              <a:custGeom>
                <a:avLst/>
                <a:gdLst>
                  <a:gd name="T0" fmla="*/ 1054 w 1054"/>
                  <a:gd name="T1" fmla="*/ 0 h 569"/>
                  <a:gd name="T2" fmla="*/ 0 w 1054"/>
                  <a:gd name="T3" fmla="*/ 0 h 569"/>
                  <a:gd name="T4" fmla="*/ 0 w 1054"/>
                  <a:gd name="T5" fmla="*/ 259 h 569"/>
                  <a:gd name="T6" fmla="*/ 546 w 1054"/>
                  <a:gd name="T7" fmla="*/ 259 h 569"/>
                  <a:gd name="T8" fmla="*/ 558 w 1054"/>
                  <a:gd name="T9" fmla="*/ 259 h 569"/>
                  <a:gd name="T10" fmla="*/ 558 w 1054"/>
                  <a:gd name="T11" fmla="*/ 569 h 569"/>
                  <a:gd name="T12" fmla="*/ 1054 w 1054"/>
                  <a:gd name="T13" fmla="*/ 569 h 569"/>
                  <a:gd name="T14" fmla="*/ 1054 w 1054"/>
                  <a:gd name="T15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4" h="569">
                    <a:moveTo>
                      <a:pt x="1054" y="0"/>
                    </a:moveTo>
                    <a:lnTo>
                      <a:pt x="0" y="0"/>
                    </a:lnTo>
                    <a:lnTo>
                      <a:pt x="0" y="259"/>
                    </a:lnTo>
                    <a:lnTo>
                      <a:pt x="546" y="259"/>
                    </a:lnTo>
                    <a:lnTo>
                      <a:pt x="558" y="259"/>
                    </a:lnTo>
                    <a:lnTo>
                      <a:pt x="558" y="569"/>
                    </a:lnTo>
                    <a:lnTo>
                      <a:pt x="1054" y="569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F5A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5"/>
              <p:cNvSpPr>
                <a:spLocks/>
              </p:cNvSpPr>
              <p:nvPr/>
            </p:nvSpPr>
            <p:spPr bwMode="auto">
              <a:xfrm>
                <a:off x="1862138" y="4994275"/>
                <a:ext cx="1673225" cy="903288"/>
              </a:xfrm>
              <a:custGeom>
                <a:avLst/>
                <a:gdLst>
                  <a:gd name="T0" fmla="*/ 1054 w 1054"/>
                  <a:gd name="T1" fmla="*/ 0 h 569"/>
                  <a:gd name="T2" fmla="*/ 0 w 1054"/>
                  <a:gd name="T3" fmla="*/ 0 h 569"/>
                  <a:gd name="T4" fmla="*/ 0 w 1054"/>
                  <a:gd name="T5" fmla="*/ 259 h 569"/>
                  <a:gd name="T6" fmla="*/ 546 w 1054"/>
                  <a:gd name="T7" fmla="*/ 259 h 569"/>
                  <a:gd name="T8" fmla="*/ 558 w 1054"/>
                  <a:gd name="T9" fmla="*/ 259 h 569"/>
                  <a:gd name="T10" fmla="*/ 558 w 1054"/>
                  <a:gd name="T11" fmla="*/ 569 h 569"/>
                  <a:gd name="T12" fmla="*/ 1054 w 1054"/>
                  <a:gd name="T13" fmla="*/ 569 h 569"/>
                  <a:gd name="T14" fmla="*/ 1054 w 1054"/>
                  <a:gd name="T15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4" h="569">
                    <a:moveTo>
                      <a:pt x="1054" y="0"/>
                    </a:moveTo>
                    <a:lnTo>
                      <a:pt x="0" y="0"/>
                    </a:lnTo>
                    <a:lnTo>
                      <a:pt x="0" y="259"/>
                    </a:lnTo>
                    <a:lnTo>
                      <a:pt x="546" y="259"/>
                    </a:lnTo>
                    <a:lnTo>
                      <a:pt x="558" y="259"/>
                    </a:lnTo>
                    <a:lnTo>
                      <a:pt x="558" y="569"/>
                    </a:lnTo>
                    <a:lnTo>
                      <a:pt x="1054" y="569"/>
                    </a:lnTo>
                    <a:lnTo>
                      <a:pt x="10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6"/>
              <p:cNvSpPr>
                <a:spLocks noEditPoints="1"/>
              </p:cNvSpPr>
              <p:nvPr/>
            </p:nvSpPr>
            <p:spPr bwMode="auto">
              <a:xfrm>
                <a:off x="1825625" y="4956175"/>
                <a:ext cx="1747838" cy="977900"/>
              </a:xfrm>
              <a:custGeom>
                <a:avLst/>
                <a:gdLst>
                  <a:gd name="T0" fmla="*/ 558 w 1101"/>
                  <a:gd name="T1" fmla="*/ 295 h 616"/>
                  <a:gd name="T2" fmla="*/ 569 w 1101"/>
                  <a:gd name="T3" fmla="*/ 295 h 616"/>
                  <a:gd name="T4" fmla="*/ 558 w 1101"/>
                  <a:gd name="T5" fmla="*/ 295 h 616"/>
                  <a:gd name="T6" fmla="*/ 23 w 1101"/>
                  <a:gd name="T7" fmla="*/ 283 h 616"/>
                  <a:gd name="T8" fmla="*/ 23 w 1101"/>
                  <a:gd name="T9" fmla="*/ 24 h 616"/>
                  <a:gd name="T10" fmla="*/ 1077 w 1101"/>
                  <a:gd name="T11" fmla="*/ 24 h 616"/>
                  <a:gd name="T12" fmla="*/ 1077 w 1101"/>
                  <a:gd name="T13" fmla="*/ 593 h 616"/>
                  <a:gd name="T14" fmla="*/ 581 w 1101"/>
                  <a:gd name="T15" fmla="*/ 593 h 616"/>
                  <a:gd name="T16" fmla="*/ 581 w 1101"/>
                  <a:gd name="T17" fmla="*/ 283 h 616"/>
                  <a:gd name="T18" fmla="*/ 569 w 1101"/>
                  <a:gd name="T19" fmla="*/ 283 h 616"/>
                  <a:gd name="T20" fmla="*/ 23 w 1101"/>
                  <a:gd name="T21" fmla="*/ 283 h 616"/>
                  <a:gd name="T22" fmla="*/ 1101 w 1101"/>
                  <a:gd name="T23" fmla="*/ 0 h 616"/>
                  <a:gd name="T24" fmla="*/ 0 w 1101"/>
                  <a:gd name="T25" fmla="*/ 0 h 616"/>
                  <a:gd name="T26" fmla="*/ 0 w 1101"/>
                  <a:gd name="T27" fmla="*/ 306 h 616"/>
                  <a:gd name="T28" fmla="*/ 558 w 1101"/>
                  <a:gd name="T29" fmla="*/ 306 h 616"/>
                  <a:gd name="T30" fmla="*/ 558 w 1101"/>
                  <a:gd name="T31" fmla="*/ 616 h 616"/>
                  <a:gd name="T32" fmla="*/ 1101 w 1101"/>
                  <a:gd name="T33" fmla="*/ 616 h 616"/>
                  <a:gd name="T34" fmla="*/ 1101 w 1101"/>
                  <a:gd name="T35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1" h="616">
                    <a:moveTo>
                      <a:pt x="558" y="295"/>
                    </a:moveTo>
                    <a:lnTo>
                      <a:pt x="569" y="295"/>
                    </a:lnTo>
                    <a:lnTo>
                      <a:pt x="558" y="295"/>
                    </a:lnTo>
                    <a:close/>
                    <a:moveTo>
                      <a:pt x="23" y="283"/>
                    </a:moveTo>
                    <a:lnTo>
                      <a:pt x="23" y="24"/>
                    </a:lnTo>
                    <a:lnTo>
                      <a:pt x="1077" y="24"/>
                    </a:lnTo>
                    <a:lnTo>
                      <a:pt x="1077" y="593"/>
                    </a:lnTo>
                    <a:lnTo>
                      <a:pt x="581" y="593"/>
                    </a:lnTo>
                    <a:lnTo>
                      <a:pt x="581" y="283"/>
                    </a:lnTo>
                    <a:lnTo>
                      <a:pt x="569" y="283"/>
                    </a:lnTo>
                    <a:lnTo>
                      <a:pt x="23" y="283"/>
                    </a:lnTo>
                    <a:close/>
                    <a:moveTo>
                      <a:pt x="1101" y="0"/>
                    </a:moveTo>
                    <a:lnTo>
                      <a:pt x="0" y="0"/>
                    </a:lnTo>
                    <a:lnTo>
                      <a:pt x="0" y="306"/>
                    </a:lnTo>
                    <a:lnTo>
                      <a:pt x="558" y="306"/>
                    </a:lnTo>
                    <a:lnTo>
                      <a:pt x="558" y="616"/>
                    </a:lnTo>
                    <a:lnTo>
                      <a:pt x="1101" y="616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DF92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47"/>
              <p:cNvSpPr>
                <a:spLocks noEditPoints="1"/>
              </p:cNvSpPr>
              <p:nvPr/>
            </p:nvSpPr>
            <p:spPr bwMode="auto">
              <a:xfrm>
                <a:off x="1825625" y="4956175"/>
                <a:ext cx="1747838" cy="977900"/>
              </a:xfrm>
              <a:custGeom>
                <a:avLst/>
                <a:gdLst>
                  <a:gd name="T0" fmla="*/ 558 w 1101"/>
                  <a:gd name="T1" fmla="*/ 295 h 616"/>
                  <a:gd name="T2" fmla="*/ 569 w 1101"/>
                  <a:gd name="T3" fmla="*/ 295 h 616"/>
                  <a:gd name="T4" fmla="*/ 558 w 1101"/>
                  <a:gd name="T5" fmla="*/ 295 h 616"/>
                  <a:gd name="T6" fmla="*/ 23 w 1101"/>
                  <a:gd name="T7" fmla="*/ 283 h 616"/>
                  <a:gd name="T8" fmla="*/ 23 w 1101"/>
                  <a:gd name="T9" fmla="*/ 24 h 616"/>
                  <a:gd name="T10" fmla="*/ 1077 w 1101"/>
                  <a:gd name="T11" fmla="*/ 24 h 616"/>
                  <a:gd name="T12" fmla="*/ 1077 w 1101"/>
                  <a:gd name="T13" fmla="*/ 593 h 616"/>
                  <a:gd name="T14" fmla="*/ 581 w 1101"/>
                  <a:gd name="T15" fmla="*/ 593 h 616"/>
                  <a:gd name="T16" fmla="*/ 581 w 1101"/>
                  <a:gd name="T17" fmla="*/ 283 h 616"/>
                  <a:gd name="T18" fmla="*/ 569 w 1101"/>
                  <a:gd name="T19" fmla="*/ 283 h 616"/>
                  <a:gd name="T20" fmla="*/ 23 w 1101"/>
                  <a:gd name="T21" fmla="*/ 283 h 616"/>
                  <a:gd name="T22" fmla="*/ 1101 w 1101"/>
                  <a:gd name="T23" fmla="*/ 0 h 616"/>
                  <a:gd name="T24" fmla="*/ 0 w 1101"/>
                  <a:gd name="T25" fmla="*/ 0 h 616"/>
                  <a:gd name="T26" fmla="*/ 0 w 1101"/>
                  <a:gd name="T27" fmla="*/ 306 h 616"/>
                  <a:gd name="T28" fmla="*/ 558 w 1101"/>
                  <a:gd name="T29" fmla="*/ 306 h 616"/>
                  <a:gd name="T30" fmla="*/ 558 w 1101"/>
                  <a:gd name="T31" fmla="*/ 616 h 616"/>
                  <a:gd name="T32" fmla="*/ 1101 w 1101"/>
                  <a:gd name="T33" fmla="*/ 616 h 616"/>
                  <a:gd name="T34" fmla="*/ 1101 w 1101"/>
                  <a:gd name="T35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1" h="616">
                    <a:moveTo>
                      <a:pt x="558" y="295"/>
                    </a:moveTo>
                    <a:lnTo>
                      <a:pt x="569" y="295"/>
                    </a:lnTo>
                    <a:lnTo>
                      <a:pt x="558" y="295"/>
                    </a:lnTo>
                    <a:moveTo>
                      <a:pt x="23" y="283"/>
                    </a:moveTo>
                    <a:lnTo>
                      <a:pt x="23" y="24"/>
                    </a:lnTo>
                    <a:lnTo>
                      <a:pt x="1077" y="24"/>
                    </a:lnTo>
                    <a:lnTo>
                      <a:pt x="1077" y="593"/>
                    </a:lnTo>
                    <a:lnTo>
                      <a:pt x="581" y="593"/>
                    </a:lnTo>
                    <a:lnTo>
                      <a:pt x="581" y="283"/>
                    </a:lnTo>
                    <a:lnTo>
                      <a:pt x="569" y="283"/>
                    </a:lnTo>
                    <a:lnTo>
                      <a:pt x="23" y="283"/>
                    </a:lnTo>
                    <a:moveTo>
                      <a:pt x="1101" y="0"/>
                    </a:moveTo>
                    <a:lnTo>
                      <a:pt x="0" y="0"/>
                    </a:lnTo>
                    <a:lnTo>
                      <a:pt x="0" y="306"/>
                    </a:lnTo>
                    <a:lnTo>
                      <a:pt x="558" y="306"/>
                    </a:lnTo>
                    <a:lnTo>
                      <a:pt x="558" y="616"/>
                    </a:lnTo>
                    <a:lnTo>
                      <a:pt x="1101" y="616"/>
                    </a:lnTo>
                    <a:lnTo>
                      <a:pt x="1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48"/>
              <p:cNvSpPr>
                <a:spLocks/>
              </p:cNvSpPr>
              <p:nvPr/>
            </p:nvSpPr>
            <p:spPr bwMode="auto">
              <a:xfrm>
                <a:off x="1825625" y="4956175"/>
                <a:ext cx="1747838" cy="977900"/>
              </a:xfrm>
              <a:custGeom>
                <a:avLst/>
                <a:gdLst>
                  <a:gd name="T0" fmla="*/ 569 w 1101"/>
                  <a:gd name="T1" fmla="*/ 295 h 616"/>
                  <a:gd name="T2" fmla="*/ 569 w 1101"/>
                  <a:gd name="T3" fmla="*/ 283 h 616"/>
                  <a:gd name="T4" fmla="*/ 23 w 1101"/>
                  <a:gd name="T5" fmla="*/ 283 h 616"/>
                  <a:gd name="T6" fmla="*/ 23 w 1101"/>
                  <a:gd name="T7" fmla="*/ 24 h 616"/>
                  <a:gd name="T8" fmla="*/ 1077 w 1101"/>
                  <a:gd name="T9" fmla="*/ 24 h 616"/>
                  <a:gd name="T10" fmla="*/ 1077 w 1101"/>
                  <a:gd name="T11" fmla="*/ 593 h 616"/>
                  <a:gd name="T12" fmla="*/ 581 w 1101"/>
                  <a:gd name="T13" fmla="*/ 593 h 616"/>
                  <a:gd name="T14" fmla="*/ 581 w 1101"/>
                  <a:gd name="T15" fmla="*/ 283 h 616"/>
                  <a:gd name="T16" fmla="*/ 569 w 1101"/>
                  <a:gd name="T17" fmla="*/ 283 h 616"/>
                  <a:gd name="T18" fmla="*/ 569 w 1101"/>
                  <a:gd name="T19" fmla="*/ 295 h 616"/>
                  <a:gd name="T20" fmla="*/ 558 w 1101"/>
                  <a:gd name="T21" fmla="*/ 295 h 616"/>
                  <a:gd name="T22" fmla="*/ 558 w 1101"/>
                  <a:gd name="T23" fmla="*/ 616 h 616"/>
                  <a:gd name="T24" fmla="*/ 1101 w 1101"/>
                  <a:gd name="T25" fmla="*/ 616 h 616"/>
                  <a:gd name="T26" fmla="*/ 1101 w 1101"/>
                  <a:gd name="T27" fmla="*/ 0 h 616"/>
                  <a:gd name="T28" fmla="*/ 0 w 1101"/>
                  <a:gd name="T29" fmla="*/ 0 h 616"/>
                  <a:gd name="T30" fmla="*/ 0 w 1101"/>
                  <a:gd name="T31" fmla="*/ 306 h 616"/>
                  <a:gd name="T32" fmla="*/ 569 w 1101"/>
                  <a:gd name="T33" fmla="*/ 306 h 616"/>
                  <a:gd name="T34" fmla="*/ 569 w 1101"/>
                  <a:gd name="T35" fmla="*/ 295 h 616"/>
                  <a:gd name="T36" fmla="*/ 558 w 1101"/>
                  <a:gd name="T37" fmla="*/ 295 h 616"/>
                  <a:gd name="T38" fmla="*/ 569 w 1101"/>
                  <a:gd name="T39" fmla="*/ 295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01" h="616">
                    <a:moveTo>
                      <a:pt x="569" y="295"/>
                    </a:moveTo>
                    <a:lnTo>
                      <a:pt x="569" y="283"/>
                    </a:lnTo>
                    <a:lnTo>
                      <a:pt x="23" y="283"/>
                    </a:lnTo>
                    <a:lnTo>
                      <a:pt x="23" y="24"/>
                    </a:lnTo>
                    <a:lnTo>
                      <a:pt x="1077" y="24"/>
                    </a:lnTo>
                    <a:lnTo>
                      <a:pt x="1077" y="593"/>
                    </a:lnTo>
                    <a:lnTo>
                      <a:pt x="581" y="593"/>
                    </a:lnTo>
                    <a:lnTo>
                      <a:pt x="581" y="283"/>
                    </a:lnTo>
                    <a:lnTo>
                      <a:pt x="569" y="283"/>
                    </a:lnTo>
                    <a:lnTo>
                      <a:pt x="569" y="295"/>
                    </a:lnTo>
                    <a:lnTo>
                      <a:pt x="558" y="295"/>
                    </a:lnTo>
                    <a:lnTo>
                      <a:pt x="558" y="616"/>
                    </a:lnTo>
                    <a:lnTo>
                      <a:pt x="1101" y="616"/>
                    </a:lnTo>
                    <a:lnTo>
                      <a:pt x="1101" y="0"/>
                    </a:lnTo>
                    <a:lnTo>
                      <a:pt x="0" y="0"/>
                    </a:lnTo>
                    <a:lnTo>
                      <a:pt x="0" y="306"/>
                    </a:lnTo>
                    <a:lnTo>
                      <a:pt x="569" y="306"/>
                    </a:lnTo>
                    <a:lnTo>
                      <a:pt x="569" y="295"/>
                    </a:lnTo>
                    <a:lnTo>
                      <a:pt x="558" y="295"/>
                    </a:lnTo>
                    <a:lnTo>
                      <a:pt x="569" y="295"/>
                    </a:lnTo>
                    <a:close/>
                  </a:path>
                </a:pathLst>
              </a:custGeom>
              <a:solidFill>
                <a:srgbClr val="C30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Rectangle 49"/>
              <p:cNvSpPr>
                <a:spLocks noChangeArrowheads="1"/>
              </p:cNvSpPr>
              <p:nvPr/>
            </p:nvSpPr>
            <p:spPr bwMode="auto">
              <a:xfrm>
                <a:off x="2809875" y="5294313"/>
                <a:ext cx="731838" cy="24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Bedroom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619672" y="4725144"/>
              <a:ext cx="2236788" cy="1387476"/>
              <a:chOff x="1631950" y="4756150"/>
              <a:chExt cx="2236788" cy="1387476"/>
            </a:xfrm>
          </p:grpSpPr>
          <p:sp>
            <p:nvSpPr>
              <p:cNvPr id="17" name="Rectangle 32"/>
              <p:cNvSpPr>
                <a:spLocks noChangeArrowheads="1"/>
              </p:cNvSpPr>
              <p:nvPr/>
            </p:nvSpPr>
            <p:spPr bwMode="auto">
              <a:xfrm>
                <a:off x="1658938" y="4756150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33"/>
              <p:cNvSpPr>
                <a:spLocks noChangeArrowheads="1"/>
              </p:cNvSpPr>
              <p:nvPr/>
            </p:nvSpPr>
            <p:spPr bwMode="auto">
              <a:xfrm>
                <a:off x="1770063" y="4808538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34"/>
              <p:cNvSpPr>
                <a:spLocks noChangeArrowheads="1"/>
              </p:cNvSpPr>
              <p:nvPr/>
            </p:nvSpPr>
            <p:spPr bwMode="auto">
              <a:xfrm>
                <a:off x="1631950" y="5346700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35"/>
              <p:cNvSpPr>
                <a:spLocks noChangeArrowheads="1"/>
              </p:cNvSpPr>
              <p:nvPr/>
            </p:nvSpPr>
            <p:spPr bwMode="auto">
              <a:xfrm>
                <a:off x="1743075" y="5399088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36"/>
              <p:cNvSpPr>
                <a:spLocks noChangeArrowheads="1"/>
              </p:cNvSpPr>
              <p:nvPr/>
            </p:nvSpPr>
            <p:spPr bwMode="auto">
              <a:xfrm>
                <a:off x="2511425" y="5395913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37"/>
              <p:cNvSpPr>
                <a:spLocks noChangeArrowheads="1"/>
              </p:cNvSpPr>
              <p:nvPr/>
            </p:nvSpPr>
            <p:spPr bwMode="auto">
              <a:xfrm>
                <a:off x="2622550" y="5448300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38"/>
              <p:cNvSpPr>
                <a:spLocks noChangeArrowheads="1"/>
              </p:cNvSpPr>
              <p:nvPr/>
            </p:nvSpPr>
            <p:spPr bwMode="auto">
              <a:xfrm>
                <a:off x="2511425" y="5799138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39"/>
              <p:cNvSpPr>
                <a:spLocks noChangeArrowheads="1"/>
              </p:cNvSpPr>
              <p:nvPr/>
            </p:nvSpPr>
            <p:spPr bwMode="auto">
              <a:xfrm>
                <a:off x="2622550" y="5851525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Rectangle 40"/>
              <p:cNvSpPr>
                <a:spLocks noChangeArrowheads="1"/>
              </p:cNvSpPr>
              <p:nvPr/>
            </p:nvSpPr>
            <p:spPr bwMode="auto">
              <a:xfrm>
                <a:off x="3624263" y="5799138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Rectangle 41"/>
              <p:cNvSpPr>
                <a:spLocks noChangeArrowheads="1"/>
              </p:cNvSpPr>
              <p:nvPr/>
            </p:nvSpPr>
            <p:spPr bwMode="auto">
              <a:xfrm>
                <a:off x="3735388" y="5851525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42"/>
              <p:cNvSpPr>
                <a:spLocks noChangeArrowheads="1"/>
              </p:cNvSpPr>
              <p:nvPr/>
            </p:nvSpPr>
            <p:spPr bwMode="auto">
              <a:xfrm>
                <a:off x="3656013" y="4795838"/>
                <a:ext cx="204788" cy="34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43"/>
              <p:cNvSpPr>
                <a:spLocks noChangeArrowheads="1"/>
              </p:cNvSpPr>
              <p:nvPr/>
            </p:nvSpPr>
            <p:spPr bwMode="auto">
              <a:xfrm>
                <a:off x="3765550" y="4851400"/>
                <a:ext cx="103188" cy="15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50"/>
              <p:cNvSpPr>
                <a:spLocks noChangeArrowheads="1"/>
              </p:cNvSpPr>
              <p:nvPr/>
            </p:nvSpPr>
            <p:spPr bwMode="auto">
              <a:xfrm>
                <a:off x="1803400" y="4935538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51"/>
              <p:cNvSpPr>
                <a:spLocks noChangeArrowheads="1"/>
              </p:cNvSpPr>
              <p:nvPr/>
            </p:nvSpPr>
            <p:spPr bwMode="auto">
              <a:xfrm>
                <a:off x="2689225" y="5384800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Oval 52"/>
              <p:cNvSpPr>
                <a:spLocks noChangeArrowheads="1"/>
              </p:cNvSpPr>
              <p:nvPr/>
            </p:nvSpPr>
            <p:spPr bwMode="auto">
              <a:xfrm>
                <a:off x="1803400" y="5384800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Oval 53"/>
              <p:cNvSpPr>
                <a:spLocks noChangeArrowheads="1"/>
              </p:cNvSpPr>
              <p:nvPr/>
            </p:nvSpPr>
            <p:spPr bwMode="auto">
              <a:xfrm>
                <a:off x="2689225" y="5876925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Oval 54"/>
              <p:cNvSpPr>
                <a:spLocks noChangeArrowheads="1"/>
              </p:cNvSpPr>
              <p:nvPr/>
            </p:nvSpPr>
            <p:spPr bwMode="auto">
              <a:xfrm>
                <a:off x="3514725" y="5876925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Oval 55"/>
              <p:cNvSpPr>
                <a:spLocks noChangeArrowheads="1"/>
              </p:cNvSpPr>
              <p:nvPr/>
            </p:nvSpPr>
            <p:spPr bwMode="auto">
              <a:xfrm>
                <a:off x="3514725" y="4935538"/>
                <a:ext cx="82550" cy="82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212013" y="4734966"/>
            <a:ext cx="2487612" cy="1176338"/>
            <a:chOff x="5345113" y="4927600"/>
            <a:chExt cx="2487612" cy="1176338"/>
          </a:xfrm>
        </p:grpSpPr>
        <p:sp>
          <p:nvSpPr>
            <p:cNvPr id="42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5348288" y="4927600"/>
              <a:ext cx="2379662" cy="117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104"/>
            <p:cNvSpPr>
              <a:spLocks noChangeArrowheads="1"/>
            </p:cNvSpPr>
            <p:nvPr/>
          </p:nvSpPr>
          <p:spPr bwMode="auto">
            <a:xfrm>
              <a:off x="5394325" y="4964113"/>
              <a:ext cx="912812" cy="108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6"/>
            <p:cNvSpPr>
              <a:spLocks noEditPoints="1"/>
            </p:cNvSpPr>
            <p:nvPr/>
          </p:nvSpPr>
          <p:spPr bwMode="auto">
            <a:xfrm>
              <a:off x="5357813" y="4927600"/>
              <a:ext cx="985837" cy="1160463"/>
            </a:xfrm>
            <a:custGeom>
              <a:avLst/>
              <a:gdLst>
                <a:gd name="T0" fmla="*/ 609 w 621"/>
                <a:gd name="T1" fmla="*/ 720 h 731"/>
                <a:gd name="T2" fmla="*/ 609 w 621"/>
                <a:gd name="T3" fmla="*/ 720 h 731"/>
                <a:gd name="T4" fmla="*/ 609 w 621"/>
                <a:gd name="T5" fmla="*/ 708 h 731"/>
                <a:gd name="T6" fmla="*/ 609 w 621"/>
                <a:gd name="T7" fmla="*/ 720 h 731"/>
                <a:gd name="T8" fmla="*/ 621 w 621"/>
                <a:gd name="T9" fmla="*/ 720 h 731"/>
                <a:gd name="T10" fmla="*/ 609 w 621"/>
                <a:gd name="T11" fmla="*/ 720 h 731"/>
                <a:gd name="T12" fmla="*/ 23 w 621"/>
                <a:gd name="T13" fmla="*/ 23 h 731"/>
                <a:gd name="T14" fmla="*/ 23 w 621"/>
                <a:gd name="T15" fmla="*/ 23 h 731"/>
                <a:gd name="T16" fmla="*/ 598 w 621"/>
                <a:gd name="T17" fmla="*/ 23 h 731"/>
                <a:gd name="T18" fmla="*/ 598 w 621"/>
                <a:gd name="T19" fmla="*/ 708 h 731"/>
                <a:gd name="T20" fmla="*/ 23 w 621"/>
                <a:gd name="T21" fmla="*/ 708 h 731"/>
                <a:gd name="T22" fmla="*/ 23 w 621"/>
                <a:gd name="T23" fmla="*/ 23 h 731"/>
                <a:gd name="T24" fmla="*/ 621 w 621"/>
                <a:gd name="T25" fmla="*/ 0 h 731"/>
                <a:gd name="T26" fmla="*/ 0 w 621"/>
                <a:gd name="T27" fmla="*/ 0 h 731"/>
                <a:gd name="T28" fmla="*/ 0 w 621"/>
                <a:gd name="T29" fmla="*/ 731 h 731"/>
                <a:gd name="T30" fmla="*/ 621 w 621"/>
                <a:gd name="T31" fmla="*/ 731 h 731"/>
                <a:gd name="T32" fmla="*/ 621 w 621"/>
                <a:gd name="T33" fmla="*/ 720 h 731"/>
                <a:gd name="T34" fmla="*/ 609 w 621"/>
                <a:gd name="T35" fmla="*/ 720 h 731"/>
                <a:gd name="T36" fmla="*/ 609 w 621"/>
                <a:gd name="T37" fmla="*/ 708 h 731"/>
                <a:gd name="T38" fmla="*/ 609 w 621"/>
                <a:gd name="T39" fmla="*/ 720 h 731"/>
                <a:gd name="T40" fmla="*/ 621 w 621"/>
                <a:gd name="T41" fmla="*/ 720 h 731"/>
                <a:gd name="T42" fmla="*/ 621 w 621"/>
                <a:gd name="T4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1" h="731">
                  <a:moveTo>
                    <a:pt x="609" y="720"/>
                  </a:moveTo>
                  <a:lnTo>
                    <a:pt x="609" y="720"/>
                  </a:lnTo>
                  <a:lnTo>
                    <a:pt x="609" y="708"/>
                  </a:lnTo>
                  <a:lnTo>
                    <a:pt x="609" y="720"/>
                  </a:lnTo>
                  <a:lnTo>
                    <a:pt x="621" y="720"/>
                  </a:lnTo>
                  <a:lnTo>
                    <a:pt x="609" y="720"/>
                  </a:lnTo>
                  <a:moveTo>
                    <a:pt x="23" y="23"/>
                  </a:moveTo>
                  <a:lnTo>
                    <a:pt x="23" y="23"/>
                  </a:lnTo>
                  <a:lnTo>
                    <a:pt x="598" y="23"/>
                  </a:lnTo>
                  <a:lnTo>
                    <a:pt x="598" y="708"/>
                  </a:lnTo>
                  <a:lnTo>
                    <a:pt x="23" y="708"/>
                  </a:lnTo>
                  <a:lnTo>
                    <a:pt x="23" y="23"/>
                  </a:lnTo>
                  <a:moveTo>
                    <a:pt x="621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621" y="731"/>
                  </a:lnTo>
                  <a:lnTo>
                    <a:pt x="621" y="720"/>
                  </a:lnTo>
                  <a:lnTo>
                    <a:pt x="609" y="720"/>
                  </a:lnTo>
                  <a:lnTo>
                    <a:pt x="609" y="708"/>
                  </a:lnTo>
                  <a:lnTo>
                    <a:pt x="609" y="720"/>
                  </a:lnTo>
                  <a:lnTo>
                    <a:pt x="621" y="720"/>
                  </a:lnTo>
                  <a:lnTo>
                    <a:pt x="6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357813" y="4927600"/>
              <a:ext cx="985837" cy="1160463"/>
              <a:chOff x="5357813" y="4927600"/>
              <a:chExt cx="985837" cy="1160463"/>
            </a:xfrm>
          </p:grpSpPr>
          <p:sp>
            <p:nvSpPr>
              <p:cNvPr id="56" name="Rectangle 103"/>
              <p:cNvSpPr>
                <a:spLocks noChangeArrowheads="1"/>
              </p:cNvSpPr>
              <p:nvPr/>
            </p:nvSpPr>
            <p:spPr bwMode="auto">
              <a:xfrm>
                <a:off x="5394325" y="4964113"/>
                <a:ext cx="912812" cy="1087438"/>
              </a:xfrm>
              <a:prstGeom prst="rect">
                <a:avLst/>
              </a:prstGeom>
              <a:solidFill>
                <a:srgbClr val="ADD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05"/>
              <p:cNvSpPr>
                <a:spLocks noEditPoints="1"/>
              </p:cNvSpPr>
              <p:nvPr/>
            </p:nvSpPr>
            <p:spPr bwMode="auto">
              <a:xfrm>
                <a:off x="5357813" y="4927600"/>
                <a:ext cx="985837" cy="1160463"/>
              </a:xfrm>
              <a:custGeom>
                <a:avLst/>
                <a:gdLst>
                  <a:gd name="T0" fmla="*/ 609 w 621"/>
                  <a:gd name="T1" fmla="*/ 720 h 731"/>
                  <a:gd name="T2" fmla="*/ 609 w 621"/>
                  <a:gd name="T3" fmla="*/ 720 h 731"/>
                  <a:gd name="T4" fmla="*/ 609 w 621"/>
                  <a:gd name="T5" fmla="*/ 708 h 731"/>
                  <a:gd name="T6" fmla="*/ 609 w 621"/>
                  <a:gd name="T7" fmla="*/ 720 h 731"/>
                  <a:gd name="T8" fmla="*/ 621 w 621"/>
                  <a:gd name="T9" fmla="*/ 720 h 731"/>
                  <a:gd name="T10" fmla="*/ 609 w 621"/>
                  <a:gd name="T11" fmla="*/ 720 h 731"/>
                  <a:gd name="T12" fmla="*/ 23 w 621"/>
                  <a:gd name="T13" fmla="*/ 23 h 731"/>
                  <a:gd name="T14" fmla="*/ 23 w 621"/>
                  <a:gd name="T15" fmla="*/ 23 h 731"/>
                  <a:gd name="T16" fmla="*/ 598 w 621"/>
                  <a:gd name="T17" fmla="*/ 23 h 731"/>
                  <a:gd name="T18" fmla="*/ 598 w 621"/>
                  <a:gd name="T19" fmla="*/ 708 h 731"/>
                  <a:gd name="T20" fmla="*/ 23 w 621"/>
                  <a:gd name="T21" fmla="*/ 708 h 731"/>
                  <a:gd name="T22" fmla="*/ 23 w 621"/>
                  <a:gd name="T23" fmla="*/ 23 h 731"/>
                  <a:gd name="T24" fmla="*/ 621 w 621"/>
                  <a:gd name="T25" fmla="*/ 0 h 731"/>
                  <a:gd name="T26" fmla="*/ 0 w 621"/>
                  <a:gd name="T27" fmla="*/ 0 h 731"/>
                  <a:gd name="T28" fmla="*/ 0 w 621"/>
                  <a:gd name="T29" fmla="*/ 731 h 731"/>
                  <a:gd name="T30" fmla="*/ 621 w 621"/>
                  <a:gd name="T31" fmla="*/ 731 h 731"/>
                  <a:gd name="T32" fmla="*/ 621 w 621"/>
                  <a:gd name="T33" fmla="*/ 720 h 731"/>
                  <a:gd name="T34" fmla="*/ 609 w 621"/>
                  <a:gd name="T35" fmla="*/ 720 h 731"/>
                  <a:gd name="T36" fmla="*/ 609 w 621"/>
                  <a:gd name="T37" fmla="*/ 708 h 731"/>
                  <a:gd name="T38" fmla="*/ 609 w 621"/>
                  <a:gd name="T39" fmla="*/ 720 h 731"/>
                  <a:gd name="T40" fmla="*/ 621 w 621"/>
                  <a:gd name="T41" fmla="*/ 720 h 731"/>
                  <a:gd name="T42" fmla="*/ 621 w 621"/>
                  <a:gd name="T43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1" h="731">
                    <a:moveTo>
                      <a:pt x="609" y="720"/>
                    </a:moveTo>
                    <a:lnTo>
                      <a:pt x="609" y="720"/>
                    </a:lnTo>
                    <a:lnTo>
                      <a:pt x="609" y="708"/>
                    </a:lnTo>
                    <a:lnTo>
                      <a:pt x="609" y="720"/>
                    </a:lnTo>
                    <a:lnTo>
                      <a:pt x="621" y="720"/>
                    </a:lnTo>
                    <a:lnTo>
                      <a:pt x="609" y="720"/>
                    </a:lnTo>
                    <a:close/>
                    <a:moveTo>
                      <a:pt x="23" y="23"/>
                    </a:moveTo>
                    <a:lnTo>
                      <a:pt x="23" y="23"/>
                    </a:lnTo>
                    <a:lnTo>
                      <a:pt x="598" y="23"/>
                    </a:lnTo>
                    <a:lnTo>
                      <a:pt x="598" y="708"/>
                    </a:lnTo>
                    <a:lnTo>
                      <a:pt x="23" y="708"/>
                    </a:lnTo>
                    <a:lnTo>
                      <a:pt x="23" y="23"/>
                    </a:lnTo>
                    <a:close/>
                    <a:moveTo>
                      <a:pt x="621" y="0"/>
                    </a:moveTo>
                    <a:lnTo>
                      <a:pt x="0" y="0"/>
                    </a:lnTo>
                    <a:lnTo>
                      <a:pt x="0" y="731"/>
                    </a:lnTo>
                    <a:lnTo>
                      <a:pt x="621" y="731"/>
                    </a:lnTo>
                    <a:lnTo>
                      <a:pt x="621" y="720"/>
                    </a:lnTo>
                    <a:lnTo>
                      <a:pt x="609" y="720"/>
                    </a:lnTo>
                    <a:lnTo>
                      <a:pt x="609" y="708"/>
                    </a:lnTo>
                    <a:lnTo>
                      <a:pt x="609" y="720"/>
                    </a:lnTo>
                    <a:lnTo>
                      <a:pt x="621" y="72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217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auto">
              <a:xfrm>
                <a:off x="5545138" y="5399088"/>
                <a:ext cx="738187" cy="24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Bedroom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345113" y="5661025"/>
              <a:ext cx="2487612" cy="442913"/>
              <a:chOff x="5345113" y="5661025"/>
              <a:chExt cx="2487612" cy="442913"/>
            </a:xfrm>
          </p:grpSpPr>
          <p:sp>
            <p:nvSpPr>
              <p:cNvPr id="47" name="Rectangle 109"/>
              <p:cNvSpPr>
                <a:spLocks noChangeArrowheads="1"/>
              </p:cNvSpPr>
              <p:nvPr/>
            </p:nvSpPr>
            <p:spPr bwMode="auto">
              <a:xfrm>
                <a:off x="6442075" y="5661025"/>
                <a:ext cx="184150" cy="3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(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110"/>
              <p:cNvSpPr>
                <a:spLocks noChangeArrowheads="1"/>
              </p:cNvSpPr>
              <p:nvPr/>
            </p:nvSpPr>
            <p:spPr bwMode="auto">
              <a:xfrm>
                <a:off x="6524625" y="5661025"/>
                <a:ext cx="1200150" cy="3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 ,y ,w ,d ,l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111"/>
              <p:cNvSpPr>
                <a:spLocks noChangeArrowheads="1"/>
              </p:cNvSpPr>
              <p:nvPr/>
            </p:nvSpPr>
            <p:spPr bwMode="auto">
              <a:xfrm>
                <a:off x="7648575" y="5661025"/>
                <a:ext cx="184150" cy="3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)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112"/>
              <p:cNvSpPr>
                <a:spLocks noChangeArrowheads="1"/>
              </p:cNvSpPr>
              <p:nvPr/>
            </p:nvSpPr>
            <p:spPr bwMode="auto">
              <a:xfrm>
                <a:off x="6630988" y="5795963"/>
                <a:ext cx="85725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113"/>
              <p:cNvSpPr>
                <a:spLocks noChangeArrowheads="1"/>
              </p:cNvSpPr>
              <p:nvPr/>
            </p:nvSpPr>
            <p:spPr bwMode="auto">
              <a:xfrm>
                <a:off x="6864350" y="5795963"/>
                <a:ext cx="85725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114"/>
              <p:cNvSpPr>
                <a:spLocks noChangeArrowheads="1"/>
              </p:cNvSpPr>
              <p:nvPr/>
            </p:nvSpPr>
            <p:spPr bwMode="auto">
              <a:xfrm>
                <a:off x="7145338" y="5795963"/>
                <a:ext cx="85725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115"/>
              <p:cNvSpPr>
                <a:spLocks noChangeArrowheads="1"/>
              </p:cNvSpPr>
              <p:nvPr/>
            </p:nvSpPr>
            <p:spPr bwMode="auto">
              <a:xfrm>
                <a:off x="7404100" y="5795963"/>
                <a:ext cx="85725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116"/>
              <p:cNvSpPr>
                <a:spLocks noChangeArrowheads="1"/>
              </p:cNvSpPr>
              <p:nvPr/>
            </p:nvSpPr>
            <p:spPr bwMode="auto">
              <a:xfrm>
                <a:off x="7612063" y="5795963"/>
                <a:ext cx="85725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Oval 107"/>
              <p:cNvSpPr>
                <a:spLocks noChangeArrowheads="1"/>
              </p:cNvSpPr>
              <p:nvPr/>
            </p:nvSpPr>
            <p:spPr bwMode="auto">
              <a:xfrm>
                <a:off x="5345113" y="6018213"/>
                <a:ext cx="73025" cy="85725"/>
              </a:xfrm>
              <a:prstGeom prst="ellipse">
                <a:avLst/>
              </a:pr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3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</a:t>
            </a:r>
            <a:r>
              <a:rPr lang="en-US" altLang="zh-CN" dirty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Inside </a:t>
            </a:r>
            <a:r>
              <a:rPr lang="en-US" altLang="zh-CN" dirty="0"/>
              <a:t>constraint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238906" y="2189946"/>
            <a:ext cx="7411010" cy="1620000"/>
            <a:chOff x="905406" y="2708920"/>
            <a:chExt cx="7411010" cy="1620000"/>
          </a:xfrm>
        </p:grpSpPr>
        <p:pic>
          <p:nvPicPr>
            <p:cNvPr id="7" name="图片 6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460" y="2708920"/>
              <a:ext cx="2438386" cy="162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406" y="3084322"/>
              <a:ext cx="786107" cy="7310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030" y="2708920"/>
              <a:ext cx="2438386" cy="162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224" y="3061773"/>
              <a:ext cx="786107" cy="731024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4362814" y="3283269"/>
              <a:ext cx="86409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9754838" y="2838018"/>
            <a:ext cx="2301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9748488" y="3774122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33"/>
          <p:cNvSpPr>
            <a:spLocks/>
          </p:cNvSpPr>
          <p:nvPr/>
        </p:nvSpPr>
        <p:spPr bwMode="auto">
          <a:xfrm>
            <a:off x="9748488" y="3818200"/>
            <a:ext cx="158750" cy="19050"/>
          </a:xfrm>
          <a:custGeom>
            <a:avLst/>
            <a:gdLst>
              <a:gd name="T0" fmla="*/ 0 w 100"/>
              <a:gd name="T1" fmla="*/ 12 h 12"/>
              <a:gd name="T2" fmla="*/ 100 w 100"/>
              <a:gd name="T3" fmla="*/ 12 h 12"/>
              <a:gd name="T4" fmla="*/ 100 w 100"/>
              <a:gd name="T5" fmla="*/ 0 h 12"/>
              <a:gd name="T6" fmla="*/ 0 w 100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12">
                <a:moveTo>
                  <a:pt x="0" y="12"/>
                </a:moveTo>
                <a:lnTo>
                  <a:pt x="100" y="12"/>
                </a:lnTo>
                <a:lnTo>
                  <a:pt x="1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40"/>
          <p:cNvSpPr>
            <a:spLocks noChangeArrowheads="1"/>
          </p:cNvSpPr>
          <p:nvPr/>
        </p:nvSpPr>
        <p:spPr bwMode="auto">
          <a:xfrm>
            <a:off x="9821513" y="2334979"/>
            <a:ext cx="12700" cy="360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1"/>
          <p:cNvSpPr>
            <a:spLocks/>
          </p:cNvSpPr>
          <p:nvPr/>
        </p:nvSpPr>
        <p:spPr bwMode="auto">
          <a:xfrm>
            <a:off x="9821513" y="2414192"/>
            <a:ext cx="12700" cy="458788"/>
          </a:xfrm>
          <a:custGeom>
            <a:avLst/>
            <a:gdLst>
              <a:gd name="T0" fmla="*/ 0 w 8"/>
              <a:gd name="T1" fmla="*/ 0 h 289"/>
              <a:gd name="T2" fmla="*/ 0 w 8"/>
              <a:gd name="T3" fmla="*/ 289 h 289"/>
              <a:gd name="T4" fmla="*/ 8 w 8"/>
              <a:gd name="T5" fmla="*/ 289 h 289"/>
              <a:gd name="T6" fmla="*/ 8 w 8"/>
              <a:gd name="T7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289">
                <a:moveTo>
                  <a:pt x="0" y="0"/>
                </a:moveTo>
                <a:lnTo>
                  <a:pt x="0" y="289"/>
                </a:lnTo>
                <a:lnTo>
                  <a:pt x="8" y="289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9781826" y="2261954"/>
            <a:ext cx="92075" cy="106363"/>
          </a:xfrm>
          <a:custGeom>
            <a:avLst/>
            <a:gdLst>
              <a:gd name="T0" fmla="*/ 0 w 58"/>
              <a:gd name="T1" fmla="*/ 67 h 67"/>
              <a:gd name="T2" fmla="*/ 29 w 58"/>
              <a:gd name="T3" fmla="*/ 55 h 67"/>
              <a:gd name="T4" fmla="*/ 58 w 58"/>
              <a:gd name="T5" fmla="*/ 67 h 67"/>
              <a:gd name="T6" fmla="*/ 29 w 58"/>
              <a:gd name="T7" fmla="*/ 0 h 67"/>
              <a:gd name="T8" fmla="*/ 0 w 58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67">
                <a:moveTo>
                  <a:pt x="0" y="67"/>
                </a:moveTo>
                <a:lnTo>
                  <a:pt x="29" y="55"/>
                </a:lnTo>
                <a:lnTo>
                  <a:pt x="58" y="67"/>
                </a:lnTo>
                <a:lnTo>
                  <a:pt x="29" y="0"/>
                </a:lnTo>
                <a:lnTo>
                  <a:pt x="0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9821513" y="3306243"/>
            <a:ext cx="12700" cy="360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4"/>
          <p:cNvSpPr>
            <a:spLocks/>
          </p:cNvSpPr>
          <p:nvPr/>
        </p:nvSpPr>
        <p:spPr bwMode="auto">
          <a:xfrm>
            <a:off x="9821513" y="3244914"/>
            <a:ext cx="12700" cy="457200"/>
          </a:xfrm>
          <a:custGeom>
            <a:avLst/>
            <a:gdLst>
              <a:gd name="T0" fmla="*/ 8 w 8"/>
              <a:gd name="T1" fmla="*/ 288 h 288"/>
              <a:gd name="T2" fmla="*/ 8 w 8"/>
              <a:gd name="T3" fmla="*/ 0 h 288"/>
              <a:gd name="T4" fmla="*/ 0 w 8"/>
              <a:gd name="T5" fmla="*/ 0 h 288"/>
              <a:gd name="T6" fmla="*/ 0 w 8"/>
              <a:gd name="T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288">
                <a:moveTo>
                  <a:pt x="8" y="288"/>
                </a:moveTo>
                <a:lnTo>
                  <a:pt x="8" y="0"/>
                </a:lnTo>
                <a:lnTo>
                  <a:pt x="0" y="0"/>
                </a:lnTo>
                <a:lnTo>
                  <a:pt x="0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5"/>
          <p:cNvSpPr>
            <a:spLocks/>
          </p:cNvSpPr>
          <p:nvPr/>
        </p:nvSpPr>
        <p:spPr bwMode="auto">
          <a:xfrm>
            <a:off x="9781826" y="3590989"/>
            <a:ext cx="92075" cy="111125"/>
          </a:xfrm>
          <a:custGeom>
            <a:avLst/>
            <a:gdLst>
              <a:gd name="T0" fmla="*/ 58 w 58"/>
              <a:gd name="T1" fmla="*/ 0 h 70"/>
              <a:gd name="T2" fmla="*/ 29 w 58"/>
              <a:gd name="T3" fmla="*/ 14 h 70"/>
              <a:gd name="T4" fmla="*/ 0 w 58"/>
              <a:gd name="T5" fmla="*/ 0 h 70"/>
              <a:gd name="T6" fmla="*/ 29 w 58"/>
              <a:gd name="T7" fmla="*/ 70 h 70"/>
              <a:gd name="T8" fmla="*/ 58 w 58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70">
                <a:moveTo>
                  <a:pt x="58" y="0"/>
                </a:moveTo>
                <a:lnTo>
                  <a:pt x="29" y="14"/>
                </a:lnTo>
                <a:lnTo>
                  <a:pt x="0" y="0"/>
                </a:lnTo>
                <a:lnTo>
                  <a:pt x="29" y="70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347831" y="1893994"/>
            <a:ext cx="273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7218674" y="1979825"/>
            <a:ext cx="17463" cy="138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7352952" y="2044864"/>
            <a:ext cx="648000" cy="12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5"/>
          <p:cNvSpPr>
            <a:spLocks/>
          </p:cNvSpPr>
          <p:nvPr/>
        </p:nvSpPr>
        <p:spPr bwMode="auto">
          <a:xfrm>
            <a:off x="7352952" y="2044864"/>
            <a:ext cx="712788" cy="12700"/>
          </a:xfrm>
          <a:custGeom>
            <a:avLst/>
            <a:gdLst>
              <a:gd name="T0" fmla="*/ 0 w 449"/>
              <a:gd name="T1" fmla="*/ 8 h 8"/>
              <a:gd name="T2" fmla="*/ 449 w 449"/>
              <a:gd name="T3" fmla="*/ 8 h 8"/>
              <a:gd name="T4" fmla="*/ 449 w 449"/>
              <a:gd name="T5" fmla="*/ 0 h 8"/>
              <a:gd name="T6" fmla="*/ 0 w 449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9" h="8">
                <a:moveTo>
                  <a:pt x="0" y="8"/>
                </a:moveTo>
                <a:lnTo>
                  <a:pt x="449" y="8"/>
                </a:lnTo>
                <a:lnTo>
                  <a:pt x="44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6"/>
          <p:cNvSpPr>
            <a:spLocks/>
          </p:cNvSpPr>
          <p:nvPr/>
        </p:nvSpPr>
        <p:spPr bwMode="auto">
          <a:xfrm>
            <a:off x="7279927" y="2005176"/>
            <a:ext cx="106363" cy="88900"/>
          </a:xfrm>
          <a:custGeom>
            <a:avLst/>
            <a:gdLst>
              <a:gd name="T0" fmla="*/ 67 w 67"/>
              <a:gd name="T1" fmla="*/ 56 h 56"/>
              <a:gd name="T2" fmla="*/ 55 w 67"/>
              <a:gd name="T3" fmla="*/ 29 h 56"/>
              <a:gd name="T4" fmla="*/ 67 w 67"/>
              <a:gd name="T5" fmla="*/ 0 h 56"/>
              <a:gd name="T6" fmla="*/ 0 w 67"/>
              <a:gd name="T7" fmla="*/ 29 h 56"/>
              <a:gd name="T8" fmla="*/ 67 w 67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56">
                <a:moveTo>
                  <a:pt x="67" y="56"/>
                </a:moveTo>
                <a:lnTo>
                  <a:pt x="55" y="29"/>
                </a:lnTo>
                <a:lnTo>
                  <a:pt x="67" y="0"/>
                </a:lnTo>
                <a:lnTo>
                  <a:pt x="0" y="29"/>
                </a:lnTo>
                <a:lnTo>
                  <a:pt x="6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8857900" y="2044864"/>
            <a:ext cx="648000" cy="127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8"/>
          <p:cNvSpPr>
            <a:spLocks/>
          </p:cNvSpPr>
          <p:nvPr/>
        </p:nvSpPr>
        <p:spPr bwMode="auto">
          <a:xfrm>
            <a:off x="9119838" y="2044864"/>
            <a:ext cx="754063" cy="12700"/>
          </a:xfrm>
          <a:custGeom>
            <a:avLst/>
            <a:gdLst>
              <a:gd name="T0" fmla="*/ 475 w 475"/>
              <a:gd name="T1" fmla="*/ 0 h 8"/>
              <a:gd name="T2" fmla="*/ 0 w 475"/>
              <a:gd name="T3" fmla="*/ 0 h 8"/>
              <a:gd name="T4" fmla="*/ 0 w 475"/>
              <a:gd name="T5" fmla="*/ 8 h 8"/>
              <a:gd name="T6" fmla="*/ 475 w 475"/>
              <a:gd name="T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5" h="8">
                <a:moveTo>
                  <a:pt x="475" y="0"/>
                </a:moveTo>
                <a:lnTo>
                  <a:pt x="0" y="0"/>
                </a:lnTo>
                <a:lnTo>
                  <a:pt x="0" y="8"/>
                </a:lnTo>
                <a:lnTo>
                  <a:pt x="475" y="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9"/>
          <p:cNvSpPr>
            <a:spLocks/>
          </p:cNvSpPr>
          <p:nvPr/>
        </p:nvSpPr>
        <p:spPr bwMode="auto">
          <a:xfrm>
            <a:off x="9471545" y="2005176"/>
            <a:ext cx="106363" cy="88900"/>
          </a:xfrm>
          <a:custGeom>
            <a:avLst/>
            <a:gdLst>
              <a:gd name="T0" fmla="*/ 0 w 67"/>
              <a:gd name="T1" fmla="*/ 0 h 56"/>
              <a:gd name="T2" fmla="*/ 11 w 67"/>
              <a:gd name="T3" fmla="*/ 29 h 56"/>
              <a:gd name="T4" fmla="*/ 0 w 67"/>
              <a:gd name="T5" fmla="*/ 56 h 56"/>
              <a:gd name="T6" fmla="*/ 67 w 67"/>
              <a:gd name="T7" fmla="*/ 29 h 56"/>
              <a:gd name="T8" fmla="*/ 0 w 67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56">
                <a:moveTo>
                  <a:pt x="0" y="0"/>
                </a:moveTo>
                <a:lnTo>
                  <a:pt x="11" y="29"/>
                </a:lnTo>
                <a:lnTo>
                  <a:pt x="0" y="56"/>
                </a:lnTo>
                <a:lnTo>
                  <a:pt x="67" y="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 rot="5400000">
            <a:off x="9570541" y="2025803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07460" y="3306243"/>
            <a:ext cx="1194395" cy="341313"/>
            <a:chOff x="6442075" y="5722391"/>
            <a:chExt cx="1194395" cy="341313"/>
          </a:xfrm>
        </p:grpSpPr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6442075" y="572239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110"/>
            <p:cNvSpPr>
              <a:spLocks noChangeArrowheads="1"/>
            </p:cNvSpPr>
            <p:nvPr/>
          </p:nvSpPr>
          <p:spPr bwMode="auto">
            <a:xfrm>
              <a:off x="6524625" y="572239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111"/>
            <p:cNvSpPr>
              <a:spLocks noChangeArrowheads="1"/>
            </p:cNvSpPr>
            <p:nvPr/>
          </p:nvSpPr>
          <p:spPr bwMode="auto">
            <a:xfrm>
              <a:off x="7452320" y="572239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112"/>
            <p:cNvSpPr>
              <a:spLocks noChangeArrowheads="1"/>
            </p:cNvSpPr>
            <p:nvPr/>
          </p:nvSpPr>
          <p:spPr bwMode="auto">
            <a:xfrm>
              <a:off x="6630988" y="585732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113"/>
            <p:cNvSpPr>
              <a:spLocks noChangeArrowheads="1"/>
            </p:cNvSpPr>
            <p:nvPr/>
          </p:nvSpPr>
          <p:spPr bwMode="auto">
            <a:xfrm>
              <a:off x="6864350" y="585732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114"/>
            <p:cNvSpPr>
              <a:spLocks noChangeArrowheads="1"/>
            </p:cNvSpPr>
            <p:nvPr/>
          </p:nvSpPr>
          <p:spPr bwMode="auto">
            <a:xfrm>
              <a:off x="7145338" y="585732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115"/>
            <p:cNvSpPr>
              <a:spLocks noChangeArrowheads="1"/>
            </p:cNvSpPr>
            <p:nvPr/>
          </p:nvSpPr>
          <p:spPr bwMode="auto">
            <a:xfrm>
              <a:off x="7404100" y="585732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4" name="Oval 107"/>
          <p:cNvSpPr>
            <a:spLocks noChangeArrowheads="1"/>
          </p:cNvSpPr>
          <p:nvPr/>
        </p:nvSpPr>
        <p:spPr bwMode="auto">
          <a:xfrm>
            <a:off x="7535388" y="3218033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612306" y="4135324"/>
                <a:ext cx="3032112" cy="1945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 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≤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 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06" y="4135324"/>
                <a:ext cx="3032112" cy="19452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32"/>
          <p:cNvSpPr>
            <a:spLocks noChangeArrowheads="1"/>
          </p:cNvSpPr>
          <p:nvPr/>
        </p:nvSpPr>
        <p:spPr bwMode="auto">
          <a:xfrm>
            <a:off x="9735401" y="2162090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33"/>
          <p:cNvSpPr>
            <a:spLocks/>
          </p:cNvSpPr>
          <p:nvPr/>
        </p:nvSpPr>
        <p:spPr bwMode="auto">
          <a:xfrm>
            <a:off x="9722701" y="2168068"/>
            <a:ext cx="158750" cy="19050"/>
          </a:xfrm>
          <a:custGeom>
            <a:avLst/>
            <a:gdLst>
              <a:gd name="T0" fmla="*/ 0 w 100"/>
              <a:gd name="T1" fmla="*/ 12 h 12"/>
              <a:gd name="T2" fmla="*/ 100 w 100"/>
              <a:gd name="T3" fmla="*/ 12 h 12"/>
              <a:gd name="T4" fmla="*/ 100 w 100"/>
              <a:gd name="T5" fmla="*/ 0 h 12"/>
              <a:gd name="T6" fmla="*/ 0 w 100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12">
                <a:moveTo>
                  <a:pt x="0" y="12"/>
                </a:moveTo>
                <a:lnTo>
                  <a:pt x="100" y="12"/>
                </a:lnTo>
                <a:lnTo>
                  <a:pt x="1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31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5" grpId="0" animBg="1"/>
      <p:bldP spid="44" grpId="0" animBg="1"/>
      <p:bldP spid="45" grpId="0"/>
      <p:bldP spid="47" grpId="0" animBg="1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</a:t>
            </a:r>
            <a:r>
              <a:rPr lang="en-US" altLang="zh-CN" dirty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 </a:t>
            </a:r>
            <a:r>
              <a:rPr lang="en-US" altLang="zh-CN" dirty="0"/>
              <a:t>constraint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534599" y="4112309"/>
                <a:ext cx="3353162" cy="1955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𝑳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p>
                                  </m:sSub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/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∙(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sup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≥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nary>
                                    </m:e>
                                  </m:eqAr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99" y="4112309"/>
                <a:ext cx="3353162" cy="1955407"/>
              </a:xfrm>
              <a:prstGeom prst="rect">
                <a:avLst/>
              </a:prstGeom>
              <a:blipFill rotWithShape="0">
                <a:blip r:embed="rId3"/>
                <a:stretch>
                  <a:fillRect b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组合 93"/>
          <p:cNvGrpSpPr/>
          <p:nvPr/>
        </p:nvGrpSpPr>
        <p:grpSpPr>
          <a:xfrm>
            <a:off x="2625757" y="2190210"/>
            <a:ext cx="7017956" cy="1620000"/>
            <a:chOff x="1298460" y="2708920"/>
            <a:chExt cx="7017956" cy="1620000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224" y="2993409"/>
              <a:ext cx="793733" cy="887755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215" y="2743531"/>
              <a:ext cx="1166466" cy="559132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013" y="2982805"/>
              <a:ext cx="793733" cy="887755"/>
            </a:xfrm>
            <a:prstGeom prst="rect">
              <a:avLst/>
            </a:prstGeom>
          </p:spPr>
        </p:pic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5670" y="2735304"/>
              <a:ext cx="1166466" cy="559132"/>
            </a:xfrm>
            <a:prstGeom prst="rect">
              <a:avLst/>
            </a:prstGeom>
          </p:spPr>
        </p:pic>
        <p:sp>
          <p:nvSpPr>
            <p:cNvPr id="99" name="右箭头 98"/>
            <p:cNvSpPr/>
            <p:nvPr/>
          </p:nvSpPr>
          <p:spPr>
            <a:xfrm>
              <a:off x="4362814" y="3283269"/>
              <a:ext cx="86409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8460" y="2708920"/>
              <a:ext cx="2438386" cy="1620000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30" y="2708920"/>
              <a:ext cx="2438386" cy="1620000"/>
            </a:xfrm>
            <a:prstGeom prst="rect">
              <a:avLst/>
            </a:prstGeom>
          </p:spPr>
        </p:pic>
      </p:grpSp>
      <p:grpSp>
        <p:nvGrpSpPr>
          <p:cNvPr id="102" name="组合 101"/>
          <p:cNvGrpSpPr/>
          <p:nvPr/>
        </p:nvGrpSpPr>
        <p:grpSpPr>
          <a:xfrm>
            <a:off x="7610310" y="3401303"/>
            <a:ext cx="1194395" cy="341313"/>
            <a:chOff x="6283013" y="3631981"/>
            <a:chExt cx="1194395" cy="341313"/>
          </a:xfrm>
        </p:grpSpPr>
        <p:sp>
          <p:nvSpPr>
            <p:cNvPr id="103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8572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462967" y="2820193"/>
            <a:ext cx="1194395" cy="341313"/>
            <a:chOff x="6283013" y="3631981"/>
            <a:chExt cx="1194395" cy="341313"/>
          </a:xfrm>
        </p:grpSpPr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6283013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6365563" y="3631981"/>
              <a:ext cx="92493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 ,y ,w ,d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7293258" y="3631981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647192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670528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6986276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7245038" y="3766919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8" name="Oval 107"/>
          <p:cNvSpPr>
            <a:spLocks noChangeArrowheads="1"/>
          </p:cNvSpPr>
          <p:nvPr/>
        </p:nvSpPr>
        <p:spPr bwMode="auto">
          <a:xfrm>
            <a:off x="7586423" y="3299922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107"/>
          <p:cNvSpPr>
            <a:spLocks noChangeArrowheads="1"/>
          </p:cNvSpPr>
          <p:nvPr/>
        </p:nvSpPr>
        <p:spPr bwMode="auto">
          <a:xfrm>
            <a:off x="8431217" y="2721696"/>
            <a:ext cx="73025" cy="72000"/>
          </a:xfrm>
          <a:prstGeom prst="ellipse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8" grpId="0" animBg="1"/>
      <p:bldP spid="1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Formulation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278237" y="3317790"/>
                <a:ext cx="514390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𝒄𝒐𝒗𝒆𝒓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𝑨𝒓𝒆𝒂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37" y="3317790"/>
                <a:ext cx="5143909" cy="896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37" y="2020723"/>
            <a:ext cx="4209816" cy="34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High-level </a:t>
            </a:r>
            <a:r>
              <a:rPr lang="en-US" altLang="zh-CN" dirty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Size </a:t>
            </a:r>
            <a:r>
              <a:rPr lang="en-US" altLang="zh-CN" dirty="0"/>
              <a:t>control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040222" y="2728172"/>
                <a:ext cx="305615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≤    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≤    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22" y="2728172"/>
                <a:ext cx="3056158" cy="1367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641" y="3674468"/>
            <a:ext cx="1800435" cy="21005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30016" y="5098378"/>
            <a:ext cx="981737" cy="64143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30016" y="2632968"/>
            <a:ext cx="2565913" cy="309804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616704" y="3154763"/>
                <a:ext cx="574307" cy="514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704" y="3154763"/>
                <a:ext cx="574307" cy="5143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745916" y="4466637"/>
                <a:ext cx="584623" cy="526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16" y="4466637"/>
                <a:ext cx="584623" cy="5263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92901" y="2036113"/>
                <a:ext cx="640141" cy="547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ba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01" y="2036113"/>
                <a:ext cx="640141" cy="54700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22304" y="3872868"/>
                <a:ext cx="620474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ba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304" y="3872868"/>
                <a:ext cx="620474" cy="6182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47825" y="4512490"/>
                <a:ext cx="640141" cy="527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ba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25" y="4512490"/>
                <a:ext cx="640141" cy="5278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038128" y="5155174"/>
                <a:ext cx="640141" cy="527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ba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28" y="5155174"/>
                <a:ext cx="640141" cy="52783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10069" y="4466637"/>
                <a:ext cx="5116464" cy="988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𝒔𝒊𝒛𝒆</m:t>
                          </m:r>
                        </m:sub>
                        <m:sup/>
                      </m:sSub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69" y="4466637"/>
                <a:ext cx="5116464" cy="98828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8509000" y="4694335"/>
            <a:ext cx="2206332" cy="1316163"/>
            <a:chOff x="8509000" y="4694335"/>
            <a:chExt cx="2206332" cy="1316163"/>
          </a:xfrm>
        </p:grpSpPr>
        <p:sp>
          <p:nvSpPr>
            <p:cNvPr id="20" name="矩形 19"/>
            <p:cNvSpPr/>
            <p:nvPr/>
          </p:nvSpPr>
          <p:spPr>
            <a:xfrm>
              <a:off x="8509000" y="4694335"/>
              <a:ext cx="424261" cy="460839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480"/>
            <p:cNvSpPr txBox="1"/>
            <p:nvPr/>
          </p:nvSpPr>
          <p:spPr>
            <a:xfrm>
              <a:off x="9029700" y="5641166"/>
              <a:ext cx="1402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Target sizes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2" name="直接箭头连接符 21"/>
            <p:cNvCxnSpPr>
              <a:endCxn id="21" idx="0"/>
            </p:cNvCxnSpPr>
            <p:nvPr/>
          </p:nvCxnSpPr>
          <p:spPr>
            <a:xfrm>
              <a:off x="8721131" y="5182906"/>
              <a:ext cx="1009971" cy="4582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10347401" y="4702102"/>
              <a:ext cx="367931" cy="460839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>
              <a:endCxn id="21" idx="0"/>
            </p:cNvCxnSpPr>
            <p:nvPr/>
          </p:nvCxnSpPr>
          <p:spPr>
            <a:xfrm flipH="1">
              <a:off x="9731102" y="5182906"/>
              <a:ext cx="772100" cy="4582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3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80" y="1438031"/>
            <a:ext cx="10515600" cy="451018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Motivation </a:t>
            </a:r>
            <a:r>
              <a:rPr lang="en-US" altLang="zh-CN" dirty="0">
                <a:solidFill>
                  <a:srgbClr val="FF0000"/>
                </a:solidFill>
              </a:rPr>
              <a:t>&amp; Related </a:t>
            </a:r>
            <a:r>
              <a:rPr lang="en-US" altLang="zh-CN" dirty="0" smtClean="0">
                <a:solidFill>
                  <a:srgbClr val="FF0000"/>
                </a:solidFill>
              </a:rPr>
              <a:t>work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Basic </a:t>
            </a:r>
            <a:r>
              <a:rPr lang="en-US" altLang="zh-CN" dirty="0" smtClean="0"/>
              <a:t>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Hierarchical 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&amp; </a:t>
            </a:r>
            <a:r>
              <a:rPr lang="en-US" altLang="zh-CN" dirty="0" smtClean="0"/>
              <a:t>Conclusions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2957" y="6411204"/>
            <a:ext cx="5433646" cy="304625"/>
          </a:xfrm>
        </p:spPr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87379" y="6411203"/>
            <a:ext cx="2259227" cy="304625"/>
          </a:xfrm>
        </p:spPr>
        <p:txBody>
          <a:bodyPr/>
          <a:lstStyle/>
          <a:p>
            <a:fld id="{7AD14076-261D-44E2-B486-4068BDBB861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42" y="1918067"/>
            <a:ext cx="6275164" cy="26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High-level </a:t>
            </a:r>
            <a:r>
              <a:rPr lang="en-US" altLang="zh-CN" dirty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Aspect </a:t>
            </a:r>
            <a:r>
              <a:rPr lang="en-US" altLang="zh-CN" dirty="0"/>
              <a:t>ratio constraint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1" y="2831278"/>
            <a:ext cx="2167116" cy="2528303"/>
          </a:xfrm>
          <a:prstGeom prst="rect">
            <a:avLst/>
          </a:prstGeom>
        </p:spPr>
      </p:pic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4498396" y="5382982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40"/>
          <p:cNvSpPr>
            <a:spLocks noChangeArrowheads="1"/>
          </p:cNvSpPr>
          <p:nvPr/>
        </p:nvSpPr>
        <p:spPr bwMode="auto">
          <a:xfrm>
            <a:off x="4571421" y="2953760"/>
            <a:ext cx="127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41"/>
          <p:cNvSpPr>
            <a:spLocks/>
          </p:cNvSpPr>
          <p:nvPr/>
        </p:nvSpPr>
        <p:spPr bwMode="auto">
          <a:xfrm>
            <a:off x="4571421" y="3027764"/>
            <a:ext cx="12700" cy="458788"/>
          </a:xfrm>
          <a:custGeom>
            <a:avLst/>
            <a:gdLst>
              <a:gd name="T0" fmla="*/ 0 w 8"/>
              <a:gd name="T1" fmla="*/ 0 h 289"/>
              <a:gd name="T2" fmla="*/ 0 w 8"/>
              <a:gd name="T3" fmla="*/ 289 h 289"/>
              <a:gd name="T4" fmla="*/ 8 w 8"/>
              <a:gd name="T5" fmla="*/ 289 h 289"/>
              <a:gd name="T6" fmla="*/ 8 w 8"/>
              <a:gd name="T7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289">
                <a:moveTo>
                  <a:pt x="0" y="0"/>
                </a:moveTo>
                <a:lnTo>
                  <a:pt x="0" y="289"/>
                </a:lnTo>
                <a:lnTo>
                  <a:pt x="8" y="289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42"/>
          <p:cNvSpPr>
            <a:spLocks/>
          </p:cNvSpPr>
          <p:nvPr/>
        </p:nvSpPr>
        <p:spPr bwMode="auto">
          <a:xfrm>
            <a:off x="4531734" y="2875526"/>
            <a:ext cx="92075" cy="106363"/>
          </a:xfrm>
          <a:custGeom>
            <a:avLst/>
            <a:gdLst>
              <a:gd name="T0" fmla="*/ 0 w 58"/>
              <a:gd name="T1" fmla="*/ 67 h 67"/>
              <a:gd name="T2" fmla="*/ 29 w 58"/>
              <a:gd name="T3" fmla="*/ 55 h 67"/>
              <a:gd name="T4" fmla="*/ 58 w 58"/>
              <a:gd name="T5" fmla="*/ 67 h 67"/>
              <a:gd name="T6" fmla="*/ 29 w 58"/>
              <a:gd name="T7" fmla="*/ 0 h 67"/>
              <a:gd name="T8" fmla="*/ 0 w 58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67">
                <a:moveTo>
                  <a:pt x="0" y="67"/>
                </a:moveTo>
                <a:lnTo>
                  <a:pt x="29" y="55"/>
                </a:lnTo>
                <a:lnTo>
                  <a:pt x="58" y="67"/>
                </a:lnTo>
                <a:lnTo>
                  <a:pt x="29" y="0"/>
                </a:lnTo>
                <a:lnTo>
                  <a:pt x="0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43"/>
          <p:cNvSpPr>
            <a:spLocks noChangeArrowheads="1"/>
          </p:cNvSpPr>
          <p:nvPr/>
        </p:nvSpPr>
        <p:spPr bwMode="auto">
          <a:xfrm>
            <a:off x="4571421" y="4538016"/>
            <a:ext cx="127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5"/>
          <p:cNvSpPr>
            <a:spLocks/>
          </p:cNvSpPr>
          <p:nvPr/>
        </p:nvSpPr>
        <p:spPr bwMode="auto">
          <a:xfrm>
            <a:off x="4531734" y="5218899"/>
            <a:ext cx="92075" cy="111125"/>
          </a:xfrm>
          <a:custGeom>
            <a:avLst/>
            <a:gdLst>
              <a:gd name="T0" fmla="*/ 58 w 58"/>
              <a:gd name="T1" fmla="*/ 0 h 70"/>
              <a:gd name="T2" fmla="*/ 29 w 58"/>
              <a:gd name="T3" fmla="*/ 14 h 70"/>
              <a:gd name="T4" fmla="*/ 0 w 58"/>
              <a:gd name="T5" fmla="*/ 0 h 70"/>
              <a:gd name="T6" fmla="*/ 29 w 58"/>
              <a:gd name="T7" fmla="*/ 70 h 70"/>
              <a:gd name="T8" fmla="*/ 58 w 58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70">
                <a:moveTo>
                  <a:pt x="58" y="0"/>
                </a:moveTo>
                <a:lnTo>
                  <a:pt x="29" y="14"/>
                </a:lnTo>
                <a:lnTo>
                  <a:pt x="0" y="0"/>
                </a:lnTo>
                <a:lnTo>
                  <a:pt x="29" y="70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2242548" y="2623765"/>
            <a:ext cx="17463" cy="138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35"/>
          <p:cNvSpPr>
            <a:spLocks/>
          </p:cNvSpPr>
          <p:nvPr/>
        </p:nvSpPr>
        <p:spPr bwMode="auto">
          <a:xfrm>
            <a:off x="2144432" y="2688804"/>
            <a:ext cx="712788" cy="12700"/>
          </a:xfrm>
          <a:custGeom>
            <a:avLst/>
            <a:gdLst>
              <a:gd name="T0" fmla="*/ 0 w 449"/>
              <a:gd name="T1" fmla="*/ 8 h 8"/>
              <a:gd name="T2" fmla="*/ 449 w 449"/>
              <a:gd name="T3" fmla="*/ 8 h 8"/>
              <a:gd name="T4" fmla="*/ 449 w 449"/>
              <a:gd name="T5" fmla="*/ 0 h 8"/>
              <a:gd name="T6" fmla="*/ 0 w 449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9" h="8">
                <a:moveTo>
                  <a:pt x="0" y="8"/>
                </a:moveTo>
                <a:lnTo>
                  <a:pt x="449" y="8"/>
                </a:lnTo>
                <a:lnTo>
                  <a:pt x="44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36"/>
          <p:cNvSpPr>
            <a:spLocks/>
          </p:cNvSpPr>
          <p:nvPr/>
        </p:nvSpPr>
        <p:spPr bwMode="auto">
          <a:xfrm>
            <a:off x="2303801" y="2649116"/>
            <a:ext cx="106363" cy="88900"/>
          </a:xfrm>
          <a:custGeom>
            <a:avLst/>
            <a:gdLst>
              <a:gd name="T0" fmla="*/ 67 w 67"/>
              <a:gd name="T1" fmla="*/ 56 h 56"/>
              <a:gd name="T2" fmla="*/ 55 w 67"/>
              <a:gd name="T3" fmla="*/ 29 h 56"/>
              <a:gd name="T4" fmla="*/ 67 w 67"/>
              <a:gd name="T5" fmla="*/ 0 h 56"/>
              <a:gd name="T6" fmla="*/ 0 w 67"/>
              <a:gd name="T7" fmla="*/ 29 h 56"/>
              <a:gd name="T8" fmla="*/ 67 w 67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56">
                <a:moveTo>
                  <a:pt x="67" y="56"/>
                </a:moveTo>
                <a:lnTo>
                  <a:pt x="55" y="29"/>
                </a:lnTo>
                <a:lnTo>
                  <a:pt x="67" y="0"/>
                </a:lnTo>
                <a:lnTo>
                  <a:pt x="0" y="29"/>
                </a:lnTo>
                <a:lnTo>
                  <a:pt x="6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39"/>
          <p:cNvSpPr>
            <a:spLocks/>
          </p:cNvSpPr>
          <p:nvPr/>
        </p:nvSpPr>
        <p:spPr bwMode="auto">
          <a:xfrm>
            <a:off x="4263025" y="2649116"/>
            <a:ext cx="106363" cy="88900"/>
          </a:xfrm>
          <a:custGeom>
            <a:avLst/>
            <a:gdLst>
              <a:gd name="T0" fmla="*/ 0 w 67"/>
              <a:gd name="T1" fmla="*/ 0 h 56"/>
              <a:gd name="T2" fmla="*/ 11 w 67"/>
              <a:gd name="T3" fmla="*/ 29 h 56"/>
              <a:gd name="T4" fmla="*/ 0 w 67"/>
              <a:gd name="T5" fmla="*/ 56 h 56"/>
              <a:gd name="T6" fmla="*/ 67 w 67"/>
              <a:gd name="T7" fmla="*/ 29 h 56"/>
              <a:gd name="T8" fmla="*/ 0 w 67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56">
                <a:moveTo>
                  <a:pt x="0" y="0"/>
                </a:moveTo>
                <a:lnTo>
                  <a:pt x="11" y="29"/>
                </a:lnTo>
                <a:lnTo>
                  <a:pt x="0" y="56"/>
                </a:lnTo>
                <a:lnTo>
                  <a:pt x="67" y="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 rot="10800000">
            <a:off x="4504746" y="2809744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 rot="10800000">
            <a:off x="4485795" y="2809744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 rot="5400000">
            <a:off x="4362021" y="2669743"/>
            <a:ext cx="158750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 rot="16200000">
            <a:off x="2680467" y="2374754"/>
            <a:ext cx="21600" cy="64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 rot="16200000">
            <a:off x="3972808" y="2369354"/>
            <a:ext cx="21600" cy="64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058236" y="2331547"/>
                <a:ext cx="574307" cy="514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36" y="2331547"/>
                <a:ext cx="574307" cy="5143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371184" y="3809020"/>
                <a:ext cx="584623" cy="526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184" y="3809020"/>
                <a:ext cx="584623" cy="5263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8172383" y="2130867"/>
            <a:ext cx="3263900" cy="1444394"/>
            <a:chOff x="5754667" y="2808024"/>
            <a:chExt cx="3263900" cy="1444394"/>
          </a:xfrm>
        </p:grpSpPr>
        <p:sp>
          <p:nvSpPr>
            <p:cNvPr id="25" name="矩形 24"/>
            <p:cNvSpPr/>
            <p:nvPr/>
          </p:nvSpPr>
          <p:spPr>
            <a:xfrm>
              <a:off x="7216139" y="3848899"/>
              <a:ext cx="355174" cy="403519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0480"/>
            <p:cNvSpPr txBox="1"/>
            <p:nvPr/>
          </p:nvSpPr>
          <p:spPr>
            <a:xfrm>
              <a:off x="5754667" y="2808024"/>
              <a:ext cx="326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Auxiliary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binary 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variable</a:t>
              </a:r>
            </a:p>
            <a:p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{horizontal or vertical room} 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5" idx="0"/>
              <a:endCxn id="26" idx="2"/>
            </p:cNvCxnSpPr>
            <p:nvPr/>
          </p:nvCxnSpPr>
          <p:spPr>
            <a:xfrm flipH="1" flipV="1">
              <a:off x="7386617" y="3454355"/>
              <a:ext cx="7109" cy="3945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5374746" y="3142211"/>
            <a:ext cx="1755397" cy="923330"/>
            <a:chOff x="3627939" y="3809676"/>
            <a:chExt cx="1893494" cy="923330"/>
          </a:xfrm>
        </p:grpSpPr>
        <p:sp>
          <p:nvSpPr>
            <p:cNvPr id="29" name="矩形 28"/>
            <p:cNvSpPr/>
            <p:nvPr/>
          </p:nvSpPr>
          <p:spPr>
            <a:xfrm>
              <a:off x="5148063" y="3861048"/>
              <a:ext cx="373370" cy="871958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0480"/>
            <p:cNvSpPr txBox="1"/>
            <p:nvPr/>
          </p:nvSpPr>
          <p:spPr>
            <a:xfrm>
              <a:off x="3627939" y="3809676"/>
              <a:ext cx="10261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Aspect </a:t>
              </a:r>
            </a:p>
            <a:p>
              <a:pPr algn="r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ratio </a:t>
              </a:r>
            </a:p>
            <a:p>
              <a:pPr algn="r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range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1" name="直接箭头连接符 30"/>
            <p:cNvCxnSpPr>
              <a:endCxn id="30" idx="3"/>
            </p:cNvCxnSpPr>
            <p:nvPr/>
          </p:nvCxnSpPr>
          <p:spPr>
            <a:xfrm flipH="1">
              <a:off x="4654081" y="4267007"/>
              <a:ext cx="493982" cy="4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562414" y="3042111"/>
                <a:ext cx="4320798" cy="2060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414" y="3042111"/>
                <a:ext cx="4320798" cy="2060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0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High-level </a:t>
            </a:r>
            <a:r>
              <a:rPr lang="en-US" altLang="zh-CN" dirty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Boundary </a:t>
            </a:r>
            <a:r>
              <a:rPr lang="en-US" altLang="zh-CN" dirty="0"/>
              <a:t>constraint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5"/>
          <a:stretch/>
        </p:blipFill>
        <p:spPr>
          <a:xfrm>
            <a:off x="1751693" y="2481380"/>
            <a:ext cx="3628812" cy="362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293998" y="2992101"/>
                <a:ext cx="5167184" cy="2203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nary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998" y="2992101"/>
                <a:ext cx="5167184" cy="2203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8423380" y="2003155"/>
            <a:ext cx="3187700" cy="1514907"/>
            <a:chOff x="5792767" y="2749424"/>
            <a:chExt cx="3187700" cy="1514907"/>
          </a:xfrm>
        </p:grpSpPr>
        <p:sp>
          <p:nvSpPr>
            <p:cNvPr id="9" name="矩形 8"/>
            <p:cNvSpPr/>
            <p:nvPr/>
          </p:nvSpPr>
          <p:spPr>
            <a:xfrm>
              <a:off x="7192871" y="3897903"/>
              <a:ext cx="387491" cy="366428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0480"/>
            <p:cNvSpPr txBox="1"/>
            <p:nvPr/>
          </p:nvSpPr>
          <p:spPr>
            <a:xfrm>
              <a:off x="5792767" y="2749424"/>
              <a:ext cx="318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Auxiliary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binary 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variable</a:t>
              </a: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{adjacent to edge k or not}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" name="直接箭头连接符 10"/>
            <p:cNvCxnSpPr>
              <a:stCxn id="9" idx="0"/>
              <a:endCxn id="10" idx="2"/>
            </p:cNvCxnSpPr>
            <p:nvPr/>
          </p:nvCxnSpPr>
          <p:spPr>
            <a:xfrm flipV="1">
              <a:off x="7386617" y="3395755"/>
              <a:ext cx="0" cy="5021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9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High-level </a:t>
            </a:r>
            <a:r>
              <a:rPr lang="en-US" altLang="zh-CN" dirty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Adjacency </a:t>
            </a:r>
            <a:r>
              <a:rPr lang="en-US" altLang="zh-CN" dirty="0"/>
              <a:t>constraint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7"/>
          <a:stretch/>
        </p:blipFill>
        <p:spPr>
          <a:xfrm>
            <a:off x="1741835" y="2459984"/>
            <a:ext cx="3117579" cy="3096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96000" y="2917254"/>
                <a:ext cx="5073889" cy="2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17254"/>
                <a:ext cx="5073889" cy="21100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7280138" y="2174943"/>
            <a:ext cx="4073662" cy="1788983"/>
            <a:chOff x="5367930" y="2453136"/>
            <a:chExt cx="4073662" cy="1788983"/>
          </a:xfrm>
        </p:grpSpPr>
        <p:sp>
          <p:nvSpPr>
            <p:cNvPr id="9" name="矩形 8"/>
            <p:cNvSpPr/>
            <p:nvPr/>
          </p:nvSpPr>
          <p:spPr>
            <a:xfrm>
              <a:off x="7186716" y="3804350"/>
              <a:ext cx="436089" cy="437769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0480"/>
            <p:cNvSpPr txBox="1"/>
            <p:nvPr/>
          </p:nvSpPr>
          <p:spPr>
            <a:xfrm>
              <a:off x="5367930" y="2453136"/>
              <a:ext cx="4073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Auxiliary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binary 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variable</a:t>
              </a:r>
            </a:p>
            <a:p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{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horizontal or vertical connection}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" name="直接箭头连接符 10"/>
            <p:cNvCxnSpPr>
              <a:stCxn id="9" idx="0"/>
              <a:endCxn id="10" idx="2"/>
            </p:cNvCxnSpPr>
            <p:nvPr/>
          </p:nvCxnSpPr>
          <p:spPr>
            <a:xfrm flipV="1">
              <a:off x="7404761" y="3099467"/>
              <a:ext cx="0" cy="7048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7893124" y="4616071"/>
            <a:ext cx="1838703" cy="968952"/>
            <a:chOff x="5992910" y="4784730"/>
            <a:chExt cx="1838703" cy="968952"/>
          </a:xfrm>
        </p:grpSpPr>
        <p:grpSp>
          <p:nvGrpSpPr>
            <p:cNvPr id="13" name="组合 12"/>
            <p:cNvGrpSpPr/>
            <p:nvPr/>
          </p:nvGrpSpPr>
          <p:grpSpPr>
            <a:xfrm rot="16200000">
              <a:off x="6612452" y="4957335"/>
              <a:ext cx="599620" cy="254409"/>
              <a:chOff x="4742339" y="3769837"/>
              <a:chExt cx="646791" cy="254409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5089387" y="3769837"/>
                <a:ext cx="299743" cy="254409"/>
              </a:xfrm>
              <a:prstGeom prst="rect">
                <a:avLst/>
              </a:prstGeom>
              <a:noFill/>
              <a:ln w="317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15"/>
              <p:cNvCxnSpPr>
                <a:stCxn id="15" idx="1"/>
                <a:endCxn id="14" idx="0"/>
              </p:cNvCxnSpPr>
              <p:nvPr/>
            </p:nvCxnSpPr>
            <p:spPr>
              <a:xfrm rot="5400000">
                <a:off x="4915863" y="3723519"/>
                <a:ext cx="0" cy="34704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20480"/>
            <p:cNvSpPr txBox="1"/>
            <p:nvPr/>
          </p:nvSpPr>
          <p:spPr>
            <a:xfrm>
              <a:off x="5992910" y="5384350"/>
              <a:ext cx="183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Contact length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5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020490" y="2217449"/>
            <a:ext cx="1241457" cy="79208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26577" y="2206259"/>
            <a:ext cx="1438468" cy="79208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59396" y="2357760"/>
                <a:ext cx="5602688" cy="489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Sup>
                            <m:sSub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b="1" i="1" smtClean="0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𝒄𝒐𝒗𝒆𝒓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𝒄𝒐𝒗𝒆𝒓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d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𝒔𝒊𝒛𝒆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𝒔𝒊𝒛𝒆</m:t>
                              </m:r>
                            </m:sub>
                            <m:sup/>
                          </m:sSub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6" y="2357760"/>
                <a:ext cx="5602688" cy="4891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93931" y="3293864"/>
                <a:ext cx="5161156" cy="988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𝒄𝒐𝒗𝒆𝒓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𝑨𝒓𝒆𝒂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</m:e>
                      </m:nary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31" y="3293864"/>
                <a:ext cx="5161156" cy="9882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93931" y="4365103"/>
                <a:ext cx="5546647" cy="988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𝒔𝒊𝒛𝒆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31" y="4365103"/>
                <a:ext cx="5546647" cy="988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11" y="2141820"/>
            <a:ext cx="4207915" cy="34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80" y="1438031"/>
            <a:ext cx="10515600" cy="45101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</a:t>
            </a:r>
            <a:r>
              <a:rPr lang="en-US" altLang="zh-CN" dirty="0"/>
              <a:t>&amp; Related </a:t>
            </a:r>
            <a:r>
              <a:rPr lang="en-US" altLang="zh-CN" dirty="0" smtClean="0"/>
              <a:t>work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Basic </a:t>
            </a:r>
            <a:r>
              <a:rPr lang="en-US" altLang="zh-CN" dirty="0" smtClean="0"/>
              <a:t>algorithm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Hierarchical 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&amp; </a:t>
            </a:r>
            <a:r>
              <a:rPr lang="en-US" altLang="zh-CN" dirty="0" smtClean="0"/>
              <a:t>Conclusions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2957" y="6411204"/>
            <a:ext cx="5433646" cy="304625"/>
          </a:xfrm>
        </p:spPr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87379" y="6411203"/>
            <a:ext cx="2259227" cy="304625"/>
          </a:xfrm>
        </p:spPr>
        <p:txBody>
          <a:bodyPr/>
          <a:lstStyle/>
          <a:p>
            <a:fld id="{7AD14076-261D-44E2-B486-4068BDBB861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42" y="1918067"/>
            <a:ext cx="6275164" cy="26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23" y="2806776"/>
            <a:ext cx="3136939" cy="253992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11" y="2787658"/>
            <a:ext cx="3157954" cy="25559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2" y="2858824"/>
            <a:ext cx="3040494" cy="2457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Hierarchical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7" name="右箭头 16"/>
          <p:cNvSpPr/>
          <p:nvPr/>
        </p:nvSpPr>
        <p:spPr>
          <a:xfrm>
            <a:off x="3811484" y="4033500"/>
            <a:ext cx="480053" cy="14401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811741" y="4033500"/>
            <a:ext cx="480053" cy="14401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8"/>
          <p:cNvSpPr txBox="1"/>
          <p:nvPr/>
        </p:nvSpPr>
        <p:spPr>
          <a:xfrm>
            <a:off x="545412" y="2141287"/>
            <a:ext cx="310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Input Layout Domain 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22" name="TextBox 8"/>
          <p:cNvSpPr txBox="1"/>
          <p:nvPr/>
        </p:nvSpPr>
        <p:spPr>
          <a:xfrm>
            <a:off x="4574274" y="2136208"/>
            <a:ext cx="2942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Intermediate </a:t>
            </a:r>
            <a:r>
              <a:rPr lang="en-US" altLang="zh-CN" sz="2000" dirty="0"/>
              <a:t>Result </a:t>
            </a:r>
            <a:endParaRPr lang="zh-CN" altLang="en-US" sz="2000" dirty="0"/>
          </a:p>
          <a:p>
            <a:pPr algn="ctr"/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24" name="TextBox 8"/>
          <p:cNvSpPr txBox="1"/>
          <p:nvPr/>
        </p:nvSpPr>
        <p:spPr>
          <a:xfrm>
            <a:off x="8531255" y="2136460"/>
            <a:ext cx="303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Sub-domain Selection </a:t>
            </a:r>
            <a:endParaRPr lang="zh-CN" altLang="en-US" sz="2000" dirty="0"/>
          </a:p>
          <a:p>
            <a:pPr algn="ctr"/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27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23" y="2819136"/>
            <a:ext cx="3138520" cy="254026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25" y="2806260"/>
            <a:ext cx="3154427" cy="25531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3" y="2844202"/>
            <a:ext cx="3107547" cy="2515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Hierarchical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右箭头 16"/>
          <p:cNvSpPr/>
          <p:nvPr/>
        </p:nvSpPr>
        <p:spPr>
          <a:xfrm>
            <a:off x="3811484" y="4033500"/>
            <a:ext cx="480053" cy="14401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811741" y="4033500"/>
            <a:ext cx="480053" cy="14401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8"/>
          <p:cNvSpPr txBox="1"/>
          <p:nvPr/>
        </p:nvSpPr>
        <p:spPr>
          <a:xfrm>
            <a:off x="548573" y="1982319"/>
            <a:ext cx="3109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Initialization </a:t>
            </a:r>
            <a:r>
              <a:rPr lang="en-US" altLang="zh-CN" sz="2000" dirty="0"/>
              <a:t>&amp;</a:t>
            </a:r>
            <a:br>
              <a:rPr lang="en-US" altLang="zh-CN" sz="2000" dirty="0"/>
            </a:br>
            <a:r>
              <a:rPr lang="en-US" altLang="zh-CN" sz="2000" dirty="0"/>
              <a:t>Constraints Update </a:t>
            </a:r>
            <a:endParaRPr lang="zh-CN" altLang="en-US" sz="2000" dirty="0"/>
          </a:p>
          <a:p>
            <a:pPr algn="ctr"/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22" name="TextBox 8"/>
          <p:cNvSpPr txBox="1"/>
          <p:nvPr/>
        </p:nvSpPr>
        <p:spPr>
          <a:xfrm>
            <a:off x="4574274" y="2136208"/>
            <a:ext cx="2942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Intermediate </a:t>
            </a:r>
            <a:r>
              <a:rPr lang="en-US" altLang="zh-CN" sz="2000" dirty="0"/>
              <a:t>Result </a:t>
            </a:r>
            <a:endParaRPr lang="zh-CN" altLang="en-US" sz="2000" dirty="0"/>
          </a:p>
          <a:p>
            <a:pPr algn="ctr"/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24" name="TextBox 8"/>
          <p:cNvSpPr txBox="1"/>
          <p:nvPr/>
        </p:nvSpPr>
        <p:spPr>
          <a:xfrm>
            <a:off x="8531255" y="2136460"/>
            <a:ext cx="303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Final </a:t>
            </a:r>
            <a:r>
              <a:rPr lang="en-US" altLang="zh-CN" sz="2000" dirty="0"/>
              <a:t>Result </a:t>
            </a:r>
            <a:endParaRPr lang="zh-CN" altLang="en-US" sz="2000" dirty="0"/>
          </a:p>
          <a:p>
            <a:pPr algn="ctr"/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93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Large-scale </a:t>
            </a:r>
            <a:r>
              <a:rPr lang="en-US" altLang="zh-CN" dirty="0"/>
              <a:t>layout generation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187352"/>
            <a:ext cx="4415857" cy="29715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3"/>
          <a:stretch/>
        </p:blipFill>
        <p:spPr>
          <a:xfrm>
            <a:off x="6736790" y="2038474"/>
            <a:ext cx="4507216" cy="312038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831597" y="3454648"/>
            <a:ext cx="480053" cy="14401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462640" y="2731864"/>
            <a:ext cx="1094509" cy="1661676"/>
            <a:chOff x="6365008" y="4784733"/>
            <a:chExt cx="1094509" cy="1661676"/>
          </a:xfrm>
        </p:grpSpPr>
        <p:grpSp>
          <p:nvGrpSpPr>
            <p:cNvPr id="12" name="组合 11"/>
            <p:cNvGrpSpPr/>
            <p:nvPr/>
          </p:nvGrpSpPr>
          <p:grpSpPr>
            <a:xfrm rot="16200000">
              <a:off x="6266092" y="5303700"/>
              <a:ext cx="1292344" cy="254409"/>
              <a:chOff x="3995119" y="3769837"/>
              <a:chExt cx="1394011" cy="25440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89387" y="3769837"/>
                <a:ext cx="299743" cy="254409"/>
              </a:xfrm>
              <a:prstGeom prst="rect">
                <a:avLst/>
              </a:prstGeom>
              <a:noFill/>
              <a:ln w="317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>
                <a:stCxn id="14" idx="1"/>
                <a:endCxn id="13" idx="0"/>
              </p:cNvCxnSpPr>
              <p:nvPr/>
            </p:nvCxnSpPr>
            <p:spPr>
              <a:xfrm rot="5400000" flipH="1">
                <a:off x="4542252" y="3349907"/>
                <a:ext cx="1" cy="10942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20480"/>
            <p:cNvSpPr txBox="1"/>
            <p:nvPr/>
          </p:nvSpPr>
          <p:spPr>
            <a:xfrm>
              <a:off x="6365008" y="6077077"/>
              <a:ext cx="109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O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bstacle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Large-scale </a:t>
            </a:r>
            <a:r>
              <a:rPr lang="en-US" altLang="zh-CN" dirty="0"/>
              <a:t>layout generation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video_v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954" t="27176" r="22216" b="26342"/>
          <a:stretch/>
        </p:blipFill>
        <p:spPr>
          <a:xfrm>
            <a:off x="3186384" y="1714499"/>
            <a:ext cx="5819232" cy="39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80" y="1438031"/>
            <a:ext cx="10515600" cy="45101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</a:t>
            </a:r>
            <a:r>
              <a:rPr lang="en-US" altLang="zh-CN" dirty="0"/>
              <a:t>&amp; Related </a:t>
            </a:r>
            <a:r>
              <a:rPr lang="en-US" altLang="zh-CN" dirty="0" smtClean="0"/>
              <a:t>work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Basic </a:t>
            </a:r>
            <a:r>
              <a:rPr lang="en-US" altLang="zh-CN" dirty="0" smtClean="0"/>
              <a:t>algorithm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Hierarchical algorithm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Results </a:t>
            </a:r>
            <a:r>
              <a:rPr lang="en-US" altLang="zh-CN" dirty="0">
                <a:solidFill>
                  <a:srgbClr val="FF0000"/>
                </a:solidFill>
              </a:rPr>
              <a:t>&amp; </a:t>
            </a:r>
            <a:r>
              <a:rPr lang="en-US" altLang="zh-CN" dirty="0" smtClean="0">
                <a:solidFill>
                  <a:srgbClr val="FF0000"/>
                </a:solidFill>
              </a:rPr>
              <a:t>Conclusions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2957" y="6411204"/>
            <a:ext cx="5433646" cy="304625"/>
          </a:xfrm>
        </p:spPr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87379" y="6411203"/>
            <a:ext cx="2259227" cy="304625"/>
          </a:xfrm>
        </p:spPr>
        <p:txBody>
          <a:bodyPr/>
          <a:lstStyle/>
          <a:p>
            <a:fld id="{7AD14076-261D-44E2-B486-4068BDBB861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42" y="1918067"/>
            <a:ext cx="6275164" cy="26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Building layouts in </a:t>
            </a:r>
            <a:r>
              <a:rPr lang="en-US" altLang="zh-CN" dirty="0" smtClean="0"/>
              <a:t>the real-world</a:t>
            </a:r>
            <a:endParaRPr lang="en-US" altLang="zh-CN" dirty="0"/>
          </a:p>
          <a:p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C:\Users\wuw0a\Documents\Visual Studio 2013\Project_2\Floorplan\arab-08-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1"/>
          <a:stretch/>
        </p:blipFill>
        <p:spPr bwMode="auto">
          <a:xfrm>
            <a:off x="1852118" y="2391418"/>
            <a:ext cx="2707190" cy="35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3900" y="2853882"/>
            <a:ext cx="4721484" cy="261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93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Apartment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12" y="2338450"/>
            <a:ext cx="9408170" cy="32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Bungalow-style house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01" y="2184028"/>
            <a:ext cx="7716998" cy="37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Multi-story </a:t>
            </a:r>
            <a:r>
              <a:rPr lang="en-US" altLang="zh-CN" dirty="0"/>
              <a:t>house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451554"/>
            <a:ext cx="8011886" cy="31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Office </a:t>
            </a:r>
            <a:r>
              <a:rPr lang="en-US" altLang="zh-CN" dirty="0"/>
              <a:t>building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12" y="2601970"/>
            <a:ext cx="10174375" cy="32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Shopping </a:t>
            </a:r>
            <a:r>
              <a:rPr lang="en-US" altLang="zh-CN" dirty="0"/>
              <a:t>mall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2" y="2416944"/>
            <a:ext cx="10039835" cy="32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Supermarket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10" y="2327920"/>
            <a:ext cx="9686779" cy="34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19" y="1621662"/>
            <a:ext cx="8758961" cy="36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79722" y="5553787"/>
            <a:ext cx="1459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Our </a:t>
            </a:r>
            <a:r>
              <a:rPr lang="en-US" altLang="zh-CN" sz="2000" dirty="0" smtClean="0"/>
              <a:t>method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7387487" y="5553787"/>
            <a:ext cx="2136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Stochastic Method</a:t>
            </a:r>
          </a:p>
        </p:txBody>
      </p:sp>
    </p:spTree>
    <p:extLst>
      <p:ext uri="{BB962C8B-B14F-4D97-AF65-F5344CB8AC3E}">
        <p14:creationId xmlns:p14="http://schemas.microsoft.com/office/powerpoint/2010/main" val="29176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37576" b="32243"/>
          <a:stretch/>
        </p:blipFill>
        <p:spPr>
          <a:xfrm>
            <a:off x="966997" y="1540025"/>
            <a:ext cx="10258006" cy="43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 smtClean="0"/>
              <a:t>Non </a:t>
            </a:r>
            <a:r>
              <a:rPr lang="en-US" altLang="zh-CN" sz="2400" dirty="0"/>
              <a:t>axis‐aligned </a:t>
            </a:r>
            <a:r>
              <a:rPr lang="en-US" altLang="zh-CN" sz="2400" dirty="0" smtClean="0"/>
              <a:t>layout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" b="14300"/>
          <a:stretch/>
        </p:blipFill>
        <p:spPr>
          <a:xfrm>
            <a:off x="3723737" y="2419610"/>
            <a:ext cx="4744525" cy="30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A layout computation method that </a:t>
            </a:r>
            <a:r>
              <a:rPr lang="en-US" altLang="zh-CN" sz="2400"/>
              <a:t>is </a:t>
            </a:r>
            <a:r>
              <a:rPr lang="en-US" altLang="zh-CN" sz="2400" smtClean="0"/>
              <a:t>much faster </a:t>
            </a:r>
            <a:r>
              <a:rPr lang="en-US" altLang="zh-CN" sz="2400" dirty="0"/>
              <a:t>than previous work built on stochastic optimization </a:t>
            </a:r>
            <a:br>
              <a:rPr lang="en-US" altLang="zh-CN" sz="2400" dirty="0"/>
            </a:b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A parametric representation of interior layouts that is more general than previous methods built on tiling</a:t>
            </a:r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Building </a:t>
            </a:r>
            <a:r>
              <a:rPr lang="en-US" altLang="zh-CN" sz="2400" dirty="0" smtClean="0"/>
              <a:t>interiors on </a:t>
            </a:r>
            <a:r>
              <a:rPr lang="en-US" altLang="zh-CN" sz="2400" dirty="0"/>
              <a:t>a larger scale than previous work </a:t>
            </a:r>
            <a:endParaRPr lang="zh-CN" alt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Architectural </a:t>
            </a:r>
            <a:r>
              <a:rPr lang="en-US" altLang="zh-CN" dirty="0"/>
              <a:t>layout design in </a:t>
            </a:r>
            <a:r>
              <a:rPr lang="en-US" altLang="zh-CN" dirty="0" smtClean="0"/>
              <a:t>the real-world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357176" y="2608191"/>
            <a:ext cx="9477647" cy="2852809"/>
            <a:chOff x="755576" y="1794736"/>
            <a:chExt cx="7910239" cy="23810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391" y="1794736"/>
              <a:ext cx="3816424" cy="238101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94736"/>
              <a:ext cx="3583920" cy="2381013"/>
            </a:xfrm>
            <a:prstGeom prst="rect">
              <a:avLst/>
            </a:prstGeom>
          </p:spPr>
        </p:pic>
      </p:grpSp>
      <p:sp>
        <p:nvSpPr>
          <p:cNvPr id="9" name="TextBox 26"/>
          <p:cNvSpPr txBox="1"/>
          <p:nvPr/>
        </p:nvSpPr>
        <p:spPr>
          <a:xfrm rot="20850539">
            <a:off x="8184264" y="1223469"/>
            <a:ext cx="3096344" cy="10156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</a:t>
            </a:r>
            <a:endParaRPr lang="zh-CN" alt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7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37" y="1690370"/>
            <a:ext cx="79261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Funding agencies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KAUST Office of Sponsored Research (OSR) under Award No. OCRF-2014-CGR3-62140401 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The Visual Computing Center at KAUST 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National Natural Science Foundation of China (61070071,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/>
              <a:t>    61672481, 11626253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The One Hundred Talent Project of the Chinese Academy of </a:t>
            </a:r>
            <a:r>
              <a:rPr lang="en-US" altLang="zh-CN" dirty="0" smtClean="0"/>
              <a:t>Sciences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 </a:t>
            </a:r>
            <a:r>
              <a:rPr lang="en-US" altLang="zh-CN" dirty="0"/>
              <a:t>statement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50" y="2030120"/>
            <a:ext cx="4448182" cy="34562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141596" y="1586438"/>
            <a:ext cx="2858904" cy="4604066"/>
            <a:chOff x="1141596" y="1586438"/>
            <a:chExt cx="2858904" cy="460406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567" y="1586438"/>
              <a:ext cx="2746010" cy="2129122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141596" y="4403097"/>
              <a:ext cx="2858904" cy="16985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30691" y="4476004"/>
              <a:ext cx="2489201" cy="17145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dirty="0" smtClean="0"/>
                <a:t>Size constraint</a:t>
              </a:r>
            </a:p>
            <a:p>
              <a:pPr>
                <a:lnSpc>
                  <a:spcPct val="110000"/>
                </a:lnSpc>
              </a:pPr>
              <a:r>
                <a:rPr lang="en-US" altLang="zh-CN" dirty="0" smtClean="0"/>
                <a:t>Aspect ration constraint</a:t>
              </a:r>
            </a:p>
            <a:p>
              <a:pPr>
                <a:lnSpc>
                  <a:spcPct val="110000"/>
                </a:lnSpc>
              </a:pPr>
              <a:r>
                <a:rPr lang="en-US" altLang="zh-CN" dirty="0" smtClean="0"/>
                <a:t>Boundary constraint</a:t>
              </a:r>
            </a:p>
            <a:p>
              <a:pPr>
                <a:lnSpc>
                  <a:spcPct val="110000"/>
                </a:lnSpc>
              </a:pPr>
              <a:r>
                <a:rPr lang="en-US" altLang="zh-CN" dirty="0" smtClean="0"/>
                <a:t>Adjacency constraint</a:t>
              </a:r>
            </a:p>
            <a:p>
              <a:pPr>
                <a:lnSpc>
                  <a:spcPct val="110000"/>
                </a:lnSpc>
              </a:pPr>
              <a:r>
                <a:rPr lang="en-US" altLang="zh-CN" dirty="0" smtClean="0"/>
                <a:t>……</a:t>
              </a:r>
            </a:p>
          </p:txBody>
        </p:sp>
        <p:sp>
          <p:nvSpPr>
            <p:cNvPr id="21" name="加号 20"/>
            <p:cNvSpPr>
              <a:spLocks noChangeAspect="1"/>
            </p:cNvSpPr>
            <p:nvPr/>
          </p:nvSpPr>
          <p:spPr>
            <a:xfrm>
              <a:off x="2310972" y="3830233"/>
              <a:ext cx="457200" cy="47916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右箭头 22"/>
          <p:cNvSpPr/>
          <p:nvPr/>
        </p:nvSpPr>
        <p:spPr>
          <a:xfrm>
            <a:off x="5109874" y="3830233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Architectural floorplan design</a:t>
            </a:r>
          </a:p>
          <a:p>
            <a:pPr lvl="1">
              <a:lnSpc>
                <a:spcPct val="110000"/>
              </a:lnSpc>
              <a:buFont typeface="Wingdings" charset="0"/>
              <a:buChar char="q"/>
              <a:defRPr/>
            </a:pPr>
            <a:r>
              <a:rPr lang="en-US" altLang="zh-CN" sz="2200" dirty="0" smtClean="0"/>
              <a:t> Stochastic </a:t>
            </a:r>
            <a:r>
              <a:rPr lang="en-US" altLang="zh-CN" sz="2200" dirty="0"/>
              <a:t>method [Merrell et al. 2010]</a:t>
            </a:r>
          </a:p>
          <a:p>
            <a:pPr lvl="1">
              <a:lnSpc>
                <a:spcPct val="110000"/>
              </a:lnSpc>
              <a:buFont typeface="Wingdings" charset="0"/>
              <a:buChar char="q"/>
              <a:defRPr/>
            </a:pPr>
            <a:r>
              <a:rPr lang="en-US" altLang="zh-CN" sz="2200" dirty="0" smtClean="0"/>
              <a:t> Component-based </a:t>
            </a:r>
            <a:r>
              <a:rPr lang="en-US" altLang="zh-CN" sz="2200" dirty="0"/>
              <a:t>[Leblanc et al. 2011]</a:t>
            </a:r>
          </a:p>
          <a:p>
            <a:pPr lvl="1">
              <a:lnSpc>
                <a:spcPct val="110000"/>
              </a:lnSpc>
              <a:buFont typeface="Wingdings" charset="0"/>
              <a:buChar char="q"/>
              <a:defRPr/>
            </a:pPr>
            <a:r>
              <a:rPr lang="en-US" altLang="zh-CN" sz="2200" dirty="0" smtClean="0"/>
              <a:t> Constraint, </a:t>
            </a:r>
            <a:r>
              <a:rPr lang="en-US" altLang="zh-CN" sz="2200" dirty="0"/>
              <a:t>concrete-based [Liu et al. 2013]</a:t>
            </a:r>
          </a:p>
          <a:p>
            <a:pPr lvl="1">
              <a:lnSpc>
                <a:spcPct val="110000"/>
              </a:lnSpc>
              <a:buFont typeface="Wingdings" charset="0"/>
              <a:buChar char="q"/>
              <a:defRPr/>
            </a:pPr>
            <a:r>
              <a:rPr lang="en-US" altLang="zh-CN" sz="2200" dirty="0" smtClean="0"/>
              <a:t> Layout exploring </a:t>
            </a:r>
            <a:r>
              <a:rPr lang="en-US" altLang="zh-CN" sz="2200" dirty="0"/>
              <a:t>[Bao et al. 2013]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r>
              <a:rPr lang="en-US" altLang="zh-CN" sz="2200" dirty="0" smtClean="0"/>
              <a:t>……</a:t>
            </a:r>
            <a:endParaRPr lang="en-US" altLang="zh-CN" sz="2200" dirty="0"/>
          </a:p>
          <a:p>
            <a:pPr marL="457200" lvl="1" indent="0">
              <a:buNone/>
              <a:defRPr/>
            </a:pPr>
            <a:endParaRPr lang="en-US" altLang="zh-CN" sz="2200" dirty="0"/>
          </a:p>
          <a:p>
            <a:r>
              <a:rPr lang="en-US" altLang="zh-CN" dirty="0"/>
              <a:t>Urban layout </a:t>
            </a:r>
            <a:r>
              <a:rPr lang="en-US" altLang="zh-CN" dirty="0" smtClean="0"/>
              <a:t>modeling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charset="0"/>
              <a:buChar char="q"/>
              <a:defRPr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Hierarchical </a:t>
            </a:r>
            <a:r>
              <a:rPr lang="en-US" altLang="zh-CN" sz="2200" dirty="0"/>
              <a:t>splitting [Yan et al. 2013</a:t>
            </a:r>
            <a:r>
              <a:rPr lang="en-US" altLang="zh-CN" sz="2200" dirty="0" smtClean="0"/>
              <a:t>]</a:t>
            </a:r>
          </a:p>
          <a:p>
            <a:pPr lvl="1">
              <a:lnSpc>
                <a:spcPct val="120000"/>
              </a:lnSpc>
              <a:buFont typeface="Wingdings" charset="0"/>
              <a:buChar char="q"/>
              <a:defRPr/>
            </a:pPr>
            <a:r>
              <a:rPr lang="en-US" altLang="zh-CN" sz="2200" dirty="0" smtClean="0"/>
              <a:t> Tiling-based </a:t>
            </a:r>
            <a:r>
              <a:rPr lang="en-US" altLang="zh-CN" sz="2200" dirty="0"/>
              <a:t>[Peng et al. 2014</a:t>
            </a:r>
            <a:r>
              <a:rPr lang="en-US" altLang="zh-CN" sz="2200" dirty="0" smtClean="0"/>
              <a:t>]</a:t>
            </a:r>
          </a:p>
          <a:p>
            <a:pPr lvl="1">
              <a:lnSpc>
                <a:spcPct val="120000"/>
              </a:lnSpc>
              <a:buFont typeface="Wingdings" charset="0"/>
              <a:buChar char="q"/>
              <a:defRPr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Network </a:t>
            </a:r>
            <a:r>
              <a:rPr lang="en-US" altLang="zh-CN" sz="2200" dirty="0"/>
              <a:t>design [Peng et al. 2016]</a:t>
            </a:r>
          </a:p>
          <a:p>
            <a:pPr lvl="1">
              <a:lnSpc>
                <a:spcPct val="120000"/>
              </a:lnSpc>
              <a:buFont typeface="Wingdings" charset="0"/>
              <a:buChar char="q"/>
              <a:defRPr/>
            </a:pPr>
            <a:r>
              <a:rPr lang="en-US" altLang="zh-CN" sz="2200" dirty="0"/>
              <a:t> Crowd-driven [Feng et al. 2016]</a:t>
            </a:r>
          </a:p>
          <a:p>
            <a:pPr marL="457200" lvl="1" indent="0">
              <a:lnSpc>
                <a:spcPct val="120000"/>
              </a:lnSpc>
              <a:buNone/>
              <a:defRPr/>
            </a:pPr>
            <a:r>
              <a:rPr lang="en-US" altLang="zh-CN" sz="2200" dirty="0" smtClean="0"/>
              <a:t>……</a:t>
            </a:r>
            <a:endParaRPr lang="en-US" altLang="zh-CN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59" y="1209305"/>
            <a:ext cx="3013641" cy="20127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6"/>
          <a:stretch/>
        </p:blipFill>
        <p:spPr>
          <a:xfrm>
            <a:off x="7147935" y="3972485"/>
            <a:ext cx="4597300" cy="16938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230338" y="3219707"/>
            <a:ext cx="2558393" cy="398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0000"/>
              </a:lnSpc>
              <a:defRPr/>
            </a:pPr>
            <a:r>
              <a:rPr lang="en-US" altLang="zh-CN" sz="2000" dirty="0"/>
              <a:t>[Bao et al. 2013]</a:t>
            </a:r>
          </a:p>
        </p:txBody>
      </p:sp>
      <p:sp>
        <p:nvSpPr>
          <p:cNvPr id="17" name="矩形 16"/>
          <p:cNvSpPr/>
          <p:nvPr/>
        </p:nvSpPr>
        <p:spPr>
          <a:xfrm>
            <a:off x="9110882" y="5757735"/>
            <a:ext cx="2677849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  <a:defRPr/>
            </a:pPr>
            <a:r>
              <a:rPr lang="en-US" altLang="zh-CN" sz="2000" dirty="0"/>
              <a:t>[Feng et al. 2016]</a:t>
            </a:r>
          </a:p>
        </p:txBody>
      </p:sp>
    </p:spTree>
    <p:extLst>
      <p:ext uri="{BB962C8B-B14F-4D97-AF65-F5344CB8AC3E}">
        <p14:creationId xmlns:p14="http://schemas.microsoft.com/office/powerpoint/2010/main" val="19708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Computer-generated </a:t>
            </a:r>
            <a:r>
              <a:rPr lang="en-US" altLang="zh-CN" dirty="0"/>
              <a:t>residential building </a:t>
            </a:r>
            <a:r>
              <a:rPr lang="en-US" altLang="zh-CN" dirty="0" smtClean="0"/>
              <a:t>layouts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[</a:t>
            </a:r>
            <a:r>
              <a:rPr lang="en-US" altLang="zh-CN" sz="2800" dirty="0" smtClean="0"/>
              <a:t>Merrell </a:t>
            </a:r>
            <a:r>
              <a:rPr lang="en-US" altLang="zh-CN" dirty="0"/>
              <a:t>et al. 2010]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06045" y="2781300"/>
            <a:ext cx="9979910" cy="2567924"/>
            <a:chOff x="467544" y="2514600"/>
            <a:chExt cx="8229600" cy="2117553"/>
          </a:xfrm>
        </p:grpSpPr>
        <p:graphicFrame>
          <p:nvGraphicFramePr>
            <p:cNvPr id="13" name="Object 4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:p14="http://schemas.microsoft.com/office/powerpoint/2010/main" val="303069478"/>
                </p:ext>
              </p:extLst>
            </p:nvPr>
          </p:nvGraphicFramePr>
          <p:xfrm>
            <a:off x="467544" y="2514600"/>
            <a:ext cx="8229600" cy="1512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4" name="Image" r:id="rId4" imgW="19073016" imgH="3504762" progId="Photoshop.Image.12">
                    <p:embed/>
                  </p:oleObj>
                </mc:Choice>
                <mc:Fallback>
                  <p:oleObj name="Image" r:id="rId4" imgW="19073016" imgH="3504762" progId="Photoshop.Image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44" y="2514600"/>
                          <a:ext cx="8229600" cy="1512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467544" y="4149938"/>
              <a:ext cx="838326" cy="482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200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iterations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2342007" y="4149937"/>
              <a:ext cx="838326" cy="482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2,000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iterations</a:t>
              </a: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4941367" y="4149936"/>
              <a:ext cx="838326" cy="482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20,000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iterations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7297830" y="4149936"/>
              <a:ext cx="838326" cy="482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100,000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iterations</a:t>
              </a:r>
            </a:p>
          </p:txBody>
        </p:sp>
      </p:grpSp>
      <p:sp>
        <p:nvSpPr>
          <p:cNvPr id="24" name="TextBox 26"/>
          <p:cNvSpPr txBox="1"/>
          <p:nvPr/>
        </p:nvSpPr>
        <p:spPr>
          <a:xfrm rot="20850539">
            <a:off x="8721104" y="4812061"/>
            <a:ext cx="3096344" cy="10156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 </a:t>
            </a:r>
            <a:endParaRPr lang="en-US" altLang="zh-CN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roblem</a:t>
            </a:r>
            <a:endParaRPr lang="zh-CN" alt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45735" y="5499244"/>
            <a:ext cx="3100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Stochastic method</a:t>
            </a:r>
          </a:p>
        </p:txBody>
      </p:sp>
    </p:spTree>
    <p:extLst>
      <p:ext uri="{BB962C8B-B14F-4D97-AF65-F5344CB8AC3E}">
        <p14:creationId xmlns:p14="http://schemas.microsoft.com/office/powerpoint/2010/main" val="24985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/>
              <a:t>layouts with deformable templates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800" dirty="0"/>
              <a:t>[Peng et al. 2014]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775465" y="2716182"/>
            <a:ext cx="8641069" cy="2801301"/>
            <a:chOff x="179403" y="1987058"/>
            <a:chExt cx="11802138" cy="3826071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369" y="2876371"/>
              <a:ext cx="2599715" cy="2936756"/>
            </a:xfrm>
            <a:prstGeom prst="rect">
              <a:avLst/>
            </a:prstGeom>
          </p:spPr>
        </p:pic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611" y="2876373"/>
              <a:ext cx="2601862" cy="2936756"/>
            </a:xfrm>
            <a:prstGeom prst="rect">
              <a:avLst/>
            </a:prstGeom>
          </p:spPr>
        </p:pic>
        <p:pic>
          <p:nvPicPr>
            <p:cNvPr id="9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999" y="2897050"/>
              <a:ext cx="2583542" cy="2916077"/>
            </a:xfrm>
            <a:prstGeom prst="rect">
              <a:avLst/>
            </a:prstGeom>
          </p:spPr>
        </p:pic>
        <p:sp>
          <p:nvSpPr>
            <p:cNvPr id="10" name="Down Arrow 17"/>
            <p:cNvSpPr/>
            <p:nvPr/>
          </p:nvSpPr>
          <p:spPr>
            <a:xfrm rot="16200000">
              <a:off x="3641218" y="4584431"/>
              <a:ext cx="200644" cy="30573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22"/>
            <p:cNvSpPr/>
            <p:nvPr/>
          </p:nvSpPr>
          <p:spPr>
            <a:xfrm rot="16200000">
              <a:off x="6354784" y="4584430"/>
              <a:ext cx="200644" cy="305737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3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03" y="3583480"/>
              <a:ext cx="1912350" cy="2229646"/>
            </a:xfrm>
            <a:prstGeom prst="rect">
              <a:avLst/>
            </a:prstGeom>
          </p:spPr>
        </p:pic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572" y="1987058"/>
              <a:ext cx="2103120" cy="2074279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4" name="Curved Connector 25"/>
            <p:cNvCxnSpPr>
              <a:cxnSpLocks noChangeAspect="1"/>
            </p:cNvCxnSpPr>
            <p:nvPr/>
          </p:nvCxnSpPr>
          <p:spPr>
            <a:xfrm rot="10800000" flipV="1">
              <a:off x="1401304" y="3690237"/>
              <a:ext cx="327502" cy="301752"/>
            </a:xfrm>
            <a:prstGeom prst="curvedConnector2">
              <a:avLst/>
            </a:prstGeom>
            <a:ln w="38100">
              <a:solidFill>
                <a:srgbClr val="000000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26"/>
          <p:cNvSpPr txBox="1"/>
          <p:nvPr/>
        </p:nvSpPr>
        <p:spPr>
          <a:xfrm rot="20850539">
            <a:off x="8384717" y="4742692"/>
            <a:ext cx="3498218" cy="10156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zh-CN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nly </a:t>
            </a:r>
            <a:r>
              <a:rPr lang="en-US" altLang="zh-CN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pre-defined</a:t>
            </a:r>
            <a:r>
              <a:rPr lang="en-US" altLang="zh-CN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templates </a:t>
            </a:r>
            <a:endParaRPr lang="zh-CN" alt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02500" y="5626893"/>
            <a:ext cx="3535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Tiling</a:t>
            </a:r>
            <a:r>
              <a:rPr lang="en-US" altLang="zh-CN" sz="2800" dirty="0"/>
              <a:t>-based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method </a:t>
            </a:r>
          </a:p>
        </p:txBody>
      </p:sp>
    </p:spTree>
    <p:extLst>
      <p:ext uri="{BB962C8B-B14F-4D97-AF65-F5344CB8AC3E}">
        <p14:creationId xmlns:p14="http://schemas.microsoft.com/office/powerpoint/2010/main" val="8461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MIQP-based Layout Design for Building Interiors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4076-261D-44E2-B486-4068BDBB861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内容占位符 25"/>
          <p:cNvSpPr txBox="1">
            <a:spLocks/>
          </p:cNvSpPr>
          <p:nvPr/>
        </p:nvSpPr>
        <p:spPr>
          <a:xfrm>
            <a:off x="618671" y="3038717"/>
            <a:ext cx="5876916" cy="92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>
                <a:solidFill>
                  <a:schemeClr val="tx1"/>
                </a:solidFill>
              </a:rPr>
              <a:t>S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calability </a:t>
            </a:r>
            <a:r>
              <a:rPr lang="en-US" altLang="zh-CN" sz="2400" b="0" dirty="0">
                <a:solidFill>
                  <a:schemeClr val="tx1"/>
                </a:solidFill>
              </a:rPr>
              <a:t>problem of stochastic 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methods </a:t>
            </a:r>
            <a:endParaRPr lang="en-US" altLang="zh-CN" sz="2400" b="0" dirty="0">
              <a:solidFill>
                <a:schemeClr val="tx1"/>
              </a:solidFill>
            </a:endParaRPr>
          </a:p>
        </p:txBody>
      </p:sp>
      <p:sp>
        <p:nvSpPr>
          <p:cNvPr id="10" name="内容占位符 25"/>
          <p:cNvSpPr txBox="1">
            <a:spLocks/>
          </p:cNvSpPr>
          <p:nvPr/>
        </p:nvSpPr>
        <p:spPr>
          <a:xfrm>
            <a:off x="618671" y="4298661"/>
            <a:ext cx="5598890" cy="1064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>
                <a:solidFill>
                  <a:schemeClr val="tx1"/>
                </a:solidFill>
              </a:rPr>
              <a:t>R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estriction </a:t>
            </a:r>
            <a:r>
              <a:rPr lang="en-US" altLang="zh-CN" sz="2400" b="0" dirty="0">
                <a:solidFill>
                  <a:schemeClr val="tx1"/>
                </a:solidFill>
              </a:rPr>
              <a:t>problem of the 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tiling-based methods </a:t>
            </a:r>
            <a:endParaRPr lang="en-US" altLang="zh-CN" sz="2400" b="0" dirty="0">
              <a:solidFill>
                <a:schemeClr val="tx1"/>
              </a:solidFill>
            </a:endParaRPr>
          </a:p>
        </p:txBody>
      </p:sp>
      <p:sp>
        <p:nvSpPr>
          <p:cNvPr id="13" name="内容占位符 25"/>
          <p:cNvSpPr txBox="1">
            <a:spLocks/>
          </p:cNvSpPr>
          <p:nvPr/>
        </p:nvSpPr>
        <p:spPr>
          <a:xfrm>
            <a:off x="402771" y="5511584"/>
            <a:ext cx="6183086" cy="1257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76" y="3639352"/>
            <a:ext cx="4258601" cy="20640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8" y="1088810"/>
            <a:ext cx="3556455" cy="22934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3498" y="1610129"/>
            <a:ext cx="55357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MIQP-based </a:t>
            </a:r>
            <a:r>
              <a:rPr lang="en-US" altLang="zh-CN" sz="2400" dirty="0" smtClean="0"/>
              <a:t>method</a:t>
            </a:r>
          </a:p>
          <a:p>
            <a:r>
              <a:rPr lang="en-US" altLang="zh-CN" sz="2400" dirty="0"/>
              <a:t>(mixed integer quadratic programming)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49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EG18">
      <a:dk1>
        <a:srgbClr val="3F3F3F"/>
      </a:dk1>
      <a:lt1>
        <a:sysClr val="window" lastClr="FFFFFF"/>
      </a:lt1>
      <a:dk2>
        <a:srgbClr val="004558"/>
      </a:dk2>
      <a:lt2>
        <a:srgbClr val="C9F3FF"/>
      </a:lt2>
      <a:accent1>
        <a:srgbClr val="00A6D6"/>
      </a:accent1>
      <a:accent2>
        <a:srgbClr val="E18C1B"/>
      </a:accent2>
      <a:accent3>
        <a:srgbClr val="A2CA1A"/>
      </a:accent3>
      <a:accent4>
        <a:srgbClr val="6D177F"/>
      </a:accent4>
      <a:accent5>
        <a:srgbClr val="6EBBD5"/>
      </a:accent5>
      <a:accent6>
        <a:srgbClr val="E21A1A"/>
      </a:accent6>
      <a:hlink>
        <a:srgbClr val="0563C1"/>
      </a:hlink>
      <a:folHlink>
        <a:srgbClr val="954F72"/>
      </a:folHlink>
    </a:clrScheme>
    <a:fontScheme name="Custom EG18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>
          <a:defRPr dirty="0" smtClean="0">
            <a:solidFill>
              <a:schemeClr val="tx1">
                <a:lumMod val="40000"/>
                <a:lumOff val="6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19796</TotalTime>
  <Words>2582</Words>
  <Application>Microsoft Office PowerPoint</Application>
  <PresentationFormat>宽屏</PresentationFormat>
  <Paragraphs>625</Paragraphs>
  <Slides>41</Slides>
  <Notes>41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ＭＳ Ｐゴシック</vt:lpstr>
      <vt:lpstr>等线</vt:lpstr>
      <vt:lpstr>Arial</vt:lpstr>
      <vt:lpstr>Calibri</vt:lpstr>
      <vt:lpstr>Cambria Math</vt:lpstr>
      <vt:lpstr>Corbel</vt:lpstr>
      <vt:lpstr>Tahoma</vt:lpstr>
      <vt:lpstr>Times New Roman</vt:lpstr>
      <vt:lpstr>Wingdings</vt:lpstr>
      <vt:lpstr>Office Theme</vt:lpstr>
      <vt:lpstr>Image</vt:lpstr>
      <vt:lpstr>MIQP-based Layout Design for  Building Interiors</vt:lpstr>
      <vt:lpstr>Outline</vt:lpstr>
      <vt:lpstr>Motivation</vt:lpstr>
      <vt:lpstr>Motivation</vt:lpstr>
      <vt:lpstr>Problem statement</vt:lpstr>
      <vt:lpstr>Related work</vt:lpstr>
      <vt:lpstr>Related work</vt:lpstr>
      <vt:lpstr>Related work</vt:lpstr>
      <vt:lpstr>Our Work</vt:lpstr>
      <vt:lpstr>Mixed Integer Quadratic Programming</vt:lpstr>
      <vt:lpstr>Mixed Integer Quadratic Programming</vt:lpstr>
      <vt:lpstr>Overview</vt:lpstr>
      <vt:lpstr>Outline</vt:lpstr>
      <vt:lpstr>Layout representation</vt:lpstr>
      <vt:lpstr>Layout representation</vt:lpstr>
      <vt:lpstr>Basic Formulation</vt:lpstr>
      <vt:lpstr>Basic Formulation</vt:lpstr>
      <vt:lpstr>Basic Formulation</vt:lpstr>
      <vt:lpstr>High-level constraints</vt:lpstr>
      <vt:lpstr>High-level constraints</vt:lpstr>
      <vt:lpstr>High-level constraints</vt:lpstr>
      <vt:lpstr>High-level constraints</vt:lpstr>
      <vt:lpstr>Object function</vt:lpstr>
      <vt:lpstr>Outline</vt:lpstr>
      <vt:lpstr>Hierarchical Framework</vt:lpstr>
      <vt:lpstr>Hierarchical Framework</vt:lpstr>
      <vt:lpstr>Large-scale layout generation</vt:lpstr>
      <vt:lpstr>Large-scale layout generation</vt:lpstr>
      <vt:lpstr>Outline</vt:lpstr>
      <vt:lpstr>Results</vt:lpstr>
      <vt:lpstr>Results</vt:lpstr>
      <vt:lpstr>Results</vt:lpstr>
      <vt:lpstr>Results</vt:lpstr>
      <vt:lpstr>Results</vt:lpstr>
      <vt:lpstr>Results</vt:lpstr>
      <vt:lpstr>Comparisons</vt:lpstr>
      <vt:lpstr>Comparisons</vt:lpstr>
      <vt:lpstr>Limitation</vt:lpstr>
      <vt:lpstr>Conclusions</vt:lpstr>
      <vt:lpstr>Thanks!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</dc:creator>
  <cp:lastModifiedBy>Wu Wenming</cp:lastModifiedBy>
  <cp:revision>362</cp:revision>
  <dcterms:created xsi:type="dcterms:W3CDTF">2017-10-20T09:20:57Z</dcterms:created>
  <dcterms:modified xsi:type="dcterms:W3CDTF">2018-04-25T08:18:43Z</dcterms:modified>
</cp:coreProperties>
</file>